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8" r:id="rId3"/>
    <p:sldId id="259" r:id="rId4"/>
    <p:sldId id="260" r:id="rId5"/>
    <p:sldId id="261" r:id="rId6"/>
    <p:sldId id="262" r:id="rId7"/>
    <p:sldId id="263" r:id="rId8"/>
    <p:sldId id="264" r:id="rId9"/>
    <p:sldId id="273" r:id="rId10"/>
    <p:sldId id="274" r:id="rId11"/>
    <p:sldId id="265" r:id="rId12"/>
    <p:sldId id="275" r:id="rId13"/>
    <p:sldId id="276" r:id="rId14"/>
    <p:sldId id="266" r:id="rId15"/>
    <p:sldId id="277" r:id="rId16"/>
    <p:sldId id="278" r:id="rId17"/>
    <p:sldId id="285" r:id="rId18"/>
    <p:sldId id="279" r:id="rId19"/>
    <p:sldId id="267" r:id="rId20"/>
    <p:sldId id="280" r:id="rId21"/>
    <p:sldId id="281" r:id="rId22"/>
    <p:sldId id="268" r:id="rId23"/>
    <p:sldId id="269" r:id="rId24"/>
    <p:sldId id="270" r:id="rId25"/>
    <p:sldId id="282" r:id="rId26"/>
    <p:sldId id="271" r:id="rId27"/>
    <p:sldId id="272" r:id="rId28"/>
    <p:sldId id="284"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104" d="100"/>
          <a:sy n="104" d="100"/>
        </p:scale>
        <p:origin x="120"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5465B0-0188-4E3F-8B85-56298B98FAE7}" type="datetimeFigureOut">
              <a:rPr lang="en-US" smtClean="0"/>
              <a:t>8/25/2023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3A1EB9-2079-4495-B773-262CA1E8F716}"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4855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5465B0-0188-4E3F-8B85-56298B98FAE7}" type="datetimeFigureOut">
              <a:rPr lang="en-US" smtClean="0"/>
              <a:t>8/25/2023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3A1EB9-2079-4495-B773-262CA1E8F716}" type="slidenum">
              <a:rPr lang="en-US" smtClean="0"/>
              <a:t>‹#›</a:t>
            </a:fld>
            <a:endParaRPr lang="en-US" dirty="0"/>
          </a:p>
        </p:txBody>
      </p:sp>
    </p:spTree>
    <p:extLst>
      <p:ext uri="{BB962C8B-B14F-4D97-AF65-F5344CB8AC3E}">
        <p14:creationId xmlns:p14="http://schemas.microsoft.com/office/powerpoint/2010/main" val="3368992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5465B0-0188-4E3F-8B85-56298B98FAE7}" type="datetimeFigureOut">
              <a:rPr lang="en-US" smtClean="0"/>
              <a:t>8/25/2023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3A1EB9-2079-4495-B773-262CA1E8F716}" type="slidenum">
              <a:rPr lang="en-US" smtClean="0"/>
              <a:t>‹#›</a:t>
            </a:fld>
            <a:endParaRPr lang="en-US" dirty="0"/>
          </a:p>
        </p:txBody>
      </p:sp>
    </p:spTree>
    <p:extLst>
      <p:ext uri="{BB962C8B-B14F-4D97-AF65-F5344CB8AC3E}">
        <p14:creationId xmlns:p14="http://schemas.microsoft.com/office/powerpoint/2010/main" val="25081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5465B0-0188-4E3F-8B85-56298B98FAE7}" type="datetimeFigureOut">
              <a:rPr lang="en-US" smtClean="0"/>
              <a:t>8/25/2023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3A1EB9-2079-4495-B773-262CA1E8F716}" type="slidenum">
              <a:rPr lang="en-US" smtClean="0"/>
              <a:t>‹#›</a:t>
            </a:fld>
            <a:endParaRPr lang="en-US" dirty="0"/>
          </a:p>
        </p:txBody>
      </p:sp>
    </p:spTree>
    <p:extLst>
      <p:ext uri="{BB962C8B-B14F-4D97-AF65-F5344CB8AC3E}">
        <p14:creationId xmlns:p14="http://schemas.microsoft.com/office/powerpoint/2010/main" val="3168960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5465B0-0188-4E3F-8B85-56298B98FAE7}" type="datetimeFigureOut">
              <a:rPr lang="en-US" smtClean="0"/>
              <a:t>8/25/2023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3A1EB9-2079-4495-B773-262CA1E8F716}"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02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5465B0-0188-4E3F-8B85-56298B98FAE7}" type="datetimeFigureOut">
              <a:rPr lang="en-US" smtClean="0"/>
              <a:t>8/25/2023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3A1EB9-2079-4495-B773-262CA1E8F716}" type="slidenum">
              <a:rPr lang="en-US" smtClean="0"/>
              <a:t>‹#›</a:t>
            </a:fld>
            <a:endParaRPr lang="en-US" dirty="0"/>
          </a:p>
        </p:txBody>
      </p:sp>
    </p:spTree>
    <p:extLst>
      <p:ext uri="{BB962C8B-B14F-4D97-AF65-F5344CB8AC3E}">
        <p14:creationId xmlns:p14="http://schemas.microsoft.com/office/powerpoint/2010/main" val="281979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5465B0-0188-4E3F-8B85-56298B98FAE7}" type="datetimeFigureOut">
              <a:rPr lang="en-US" smtClean="0"/>
              <a:t>8/25/2023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F3A1EB9-2079-4495-B773-262CA1E8F716}" type="slidenum">
              <a:rPr lang="en-US" smtClean="0"/>
              <a:t>‹#›</a:t>
            </a:fld>
            <a:endParaRPr lang="en-US" dirty="0"/>
          </a:p>
        </p:txBody>
      </p:sp>
    </p:spTree>
    <p:extLst>
      <p:ext uri="{BB962C8B-B14F-4D97-AF65-F5344CB8AC3E}">
        <p14:creationId xmlns:p14="http://schemas.microsoft.com/office/powerpoint/2010/main" val="1870510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5465B0-0188-4E3F-8B85-56298B98FAE7}" type="datetimeFigureOut">
              <a:rPr lang="en-US" smtClean="0"/>
              <a:t>8/25/2023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F3A1EB9-2079-4495-B773-262CA1E8F716}" type="slidenum">
              <a:rPr lang="en-US" smtClean="0"/>
              <a:t>‹#›</a:t>
            </a:fld>
            <a:endParaRPr lang="en-US" dirty="0"/>
          </a:p>
        </p:txBody>
      </p:sp>
    </p:spTree>
    <p:extLst>
      <p:ext uri="{BB962C8B-B14F-4D97-AF65-F5344CB8AC3E}">
        <p14:creationId xmlns:p14="http://schemas.microsoft.com/office/powerpoint/2010/main" val="198024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35465B0-0188-4E3F-8B85-56298B98FAE7}" type="datetimeFigureOut">
              <a:rPr lang="en-US" smtClean="0"/>
              <a:t>8/25/2023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2F3A1EB9-2079-4495-B773-262CA1E8F716}" type="slidenum">
              <a:rPr lang="en-US" smtClean="0"/>
              <a:t>‹#›</a:t>
            </a:fld>
            <a:endParaRPr lang="en-US" dirty="0"/>
          </a:p>
        </p:txBody>
      </p:sp>
    </p:spTree>
    <p:extLst>
      <p:ext uri="{BB962C8B-B14F-4D97-AF65-F5344CB8AC3E}">
        <p14:creationId xmlns:p14="http://schemas.microsoft.com/office/powerpoint/2010/main" val="733758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35465B0-0188-4E3F-8B85-56298B98FAE7}" type="datetimeFigureOut">
              <a:rPr lang="en-US" smtClean="0"/>
              <a:t>8/25/2023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F3A1EB9-2079-4495-B773-262CA1E8F716}" type="slidenum">
              <a:rPr lang="en-US" smtClean="0"/>
              <a:t>‹#›</a:t>
            </a:fld>
            <a:endParaRPr lang="en-US" dirty="0"/>
          </a:p>
        </p:txBody>
      </p:sp>
    </p:spTree>
    <p:extLst>
      <p:ext uri="{BB962C8B-B14F-4D97-AF65-F5344CB8AC3E}">
        <p14:creationId xmlns:p14="http://schemas.microsoft.com/office/powerpoint/2010/main" val="241463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5465B0-0188-4E3F-8B85-56298B98FAE7}" type="datetimeFigureOut">
              <a:rPr lang="en-US" smtClean="0"/>
              <a:t>8/25/2023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3A1EB9-2079-4495-B773-262CA1E8F716}" type="slidenum">
              <a:rPr lang="en-US" smtClean="0"/>
              <a:t>‹#›</a:t>
            </a:fld>
            <a:endParaRPr lang="en-US" dirty="0"/>
          </a:p>
        </p:txBody>
      </p:sp>
    </p:spTree>
    <p:extLst>
      <p:ext uri="{BB962C8B-B14F-4D97-AF65-F5344CB8AC3E}">
        <p14:creationId xmlns:p14="http://schemas.microsoft.com/office/powerpoint/2010/main" val="408093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35465B0-0188-4E3F-8B85-56298B98FAE7}" type="datetimeFigureOut">
              <a:rPr lang="en-US" smtClean="0"/>
              <a:t>8/25/2023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F3A1EB9-2079-4495-B773-262CA1E8F716}"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097099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BACF4-927A-B23E-1427-EB07DEA6B3EC}"/>
              </a:ext>
            </a:extLst>
          </p:cNvPr>
          <p:cNvSpPr>
            <a:spLocks noGrp="1"/>
          </p:cNvSpPr>
          <p:nvPr>
            <p:ph type="ctrTitle"/>
          </p:nvPr>
        </p:nvSpPr>
        <p:spPr>
          <a:xfrm>
            <a:off x="1097280" y="673196"/>
            <a:ext cx="10058400" cy="3892168"/>
          </a:xfrm>
        </p:spPr>
        <p:txBody>
          <a:bodyPr>
            <a:normAutofit/>
          </a:bodyPr>
          <a:lstStyle/>
          <a:p>
            <a:r>
              <a:rPr lang="en-US" dirty="0"/>
              <a:t>DRAFT</a:t>
            </a:r>
            <a:br>
              <a:rPr lang="en-US" dirty="0"/>
            </a:br>
            <a:r>
              <a:rPr lang="en-US" dirty="0"/>
              <a:t>Assignment Ordinance</a:t>
            </a:r>
            <a:br>
              <a:rPr lang="en-US" dirty="0"/>
            </a:br>
            <a:r>
              <a:rPr lang="en-US" dirty="0"/>
              <a:t>Highlights</a:t>
            </a:r>
          </a:p>
        </p:txBody>
      </p:sp>
      <p:sp>
        <p:nvSpPr>
          <p:cNvPr id="3" name="Subtitle 2">
            <a:extLst>
              <a:ext uri="{FF2B5EF4-FFF2-40B4-BE49-F238E27FC236}">
                <a16:creationId xmlns:a16="http://schemas.microsoft.com/office/drawing/2014/main" id="{2452021D-240E-5449-32FA-6AE871C74C81}"/>
              </a:ext>
            </a:extLst>
          </p:cNvPr>
          <p:cNvSpPr>
            <a:spLocks noGrp="1"/>
          </p:cNvSpPr>
          <p:nvPr>
            <p:ph type="subTitle" idx="1"/>
          </p:nvPr>
        </p:nvSpPr>
        <p:spPr>
          <a:xfrm>
            <a:off x="1097280" y="4565364"/>
            <a:ext cx="10058400" cy="1143000"/>
          </a:xfrm>
        </p:spPr>
        <p:txBody>
          <a:bodyPr>
            <a:normAutofit/>
          </a:bodyPr>
          <a:lstStyle/>
          <a:p>
            <a:r>
              <a:rPr lang="en-US" dirty="0">
                <a:solidFill>
                  <a:schemeClr val="tx1"/>
                </a:solidFill>
              </a:rPr>
              <a:t>Community Review Phase</a:t>
            </a:r>
          </a:p>
        </p:txBody>
      </p:sp>
      <p:pic>
        <p:nvPicPr>
          <p:cNvPr id="5" name="Picture 4">
            <a:extLst>
              <a:ext uri="{FF2B5EF4-FFF2-40B4-BE49-F238E27FC236}">
                <a16:creationId xmlns:a16="http://schemas.microsoft.com/office/drawing/2014/main" id="{4E814363-C26C-8C49-B1BB-EAC5C0EB74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47298" y="758952"/>
            <a:ext cx="1803175" cy="1803175"/>
          </a:xfrm>
          <a:prstGeom prst="rect">
            <a:avLst/>
          </a:prstGeom>
        </p:spPr>
      </p:pic>
    </p:spTree>
    <p:extLst>
      <p:ext uri="{BB962C8B-B14F-4D97-AF65-F5344CB8AC3E}">
        <p14:creationId xmlns:p14="http://schemas.microsoft.com/office/powerpoint/2010/main" val="194338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61228-5B4B-AFF7-C1E1-C09C22D80487}"/>
              </a:ext>
            </a:extLst>
          </p:cNvPr>
          <p:cNvSpPr>
            <a:spLocks noGrp="1"/>
          </p:cNvSpPr>
          <p:nvPr>
            <p:ph type="title"/>
          </p:nvPr>
        </p:nvSpPr>
        <p:spPr/>
        <p:txBody>
          <a:bodyPr/>
          <a:lstStyle/>
          <a:p>
            <a:r>
              <a:rPr lang="en-US" dirty="0"/>
              <a:t>Section 6: Assignments Generally (continued)</a:t>
            </a:r>
          </a:p>
        </p:txBody>
      </p:sp>
      <p:sp>
        <p:nvSpPr>
          <p:cNvPr id="3" name="Content Placeholder 2">
            <a:extLst>
              <a:ext uri="{FF2B5EF4-FFF2-40B4-BE49-F238E27FC236}">
                <a16:creationId xmlns:a16="http://schemas.microsoft.com/office/drawing/2014/main" id="{80C0A0A0-50D6-5B52-6717-957AE6958593}"/>
              </a:ext>
            </a:extLst>
          </p:cNvPr>
          <p:cNvSpPr>
            <a:spLocks noGrp="1"/>
          </p:cNvSpPr>
          <p:nvPr>
            <p:ph idx="1"/>
          </p:nvPr>
        </p:nvSpPr>
        <p:spPr/>
        <p:txBody>
          <a:bodyPr>
            <a:normAutofit fontScale="92500"/>
          </a:bodyPr>
          <a:lstStyle/>
          <a:p>
            <a:pPr>
              <a:buFont typeface="Wingdings" panose="05000000000000000000" pitchFamily="2" charset="2"/>
              <a:buChar char="§"/>
            </a:pPr>
            <a:r>
              <a:rPr lang="en-US" dirty="0"/>
              <a:t>  </a:t>
            </a:r>
            <a:r>
              <a:rPr lang="en-US" sz="2300" dirty="0"/>
              <a:t>Changes in Type of Assigned Lots During Life of Assignment: trigger issuance of new Certificate of Assignment</a:t>
            </a:r>
          </a:p>
          <a:p>
            <a:pPr marL="0" indent="0">
              <a:buNone/>
            </a:pPr>
            <a:endParaRPr lang="en-US" sz="2300" dirty="0"/>
          </a:p>
          <a:p>
            <a:pPr lvl="1">
              <a:buFont typeface="Wingdings" panose="05000000000000000000" pitchFamily="2" charset="2"/>
              <a:buChar char="§"/>
            </a:pPr>
            <a:r>
              <a:rPr lang="en-US" sz="2100" b="1" dirty="0"/>
              <a:t>Change to Ownership Assignments </a:t>
            </a:r>
            <a:r>
              <a:rPr lang="en-US" sz="2100" dirty="0"/>
              <a:t>–  Rental/Standard → Ownership = Tribe change title of dwelling to name of Assignee before Certificate of Assignment is issued in accordance with P&amp;P</a:t>
            </a:r>
          </a:p>
          <a:p>
            <a:pPr marL="201168" lvl="1" indent="0">
              <a:buNone/>
            </a:pPr>
            <a:endParaRPr lang="en-US" sz="800" dirty="0"/>
          </a:p>
          <a:p>
            <a:pPr lvl="1">
              <a:buFont typeface="Wingdings" panose="05000000000000000000" pitchFamily="2" charset="2"/>
              <a:buChar char="§"/>
            </a:pPr>
            <a:r>
              <a:rPr lang="en-US" sz="2100" b="1" dirty="0"/>
              <a:t>Change to Standard Assignment </a:t>
            </a:r>
            <a:r>
              <a:rPr lang="en-US" sz="2100" dirty="0"/>
              <a:t>– Ownership → Standard = Assignee transfer title of dwelling to name of Tribe before issue Certificate of Assignment (may compensate original owner FMV for home)</a:t>
            </a:r>
          </a:p>
          <a:p>
            <a:pPr marL="201168" lvl="1" indent="0">
              <a:buNone/>
            </a:pPr>
            <a:endParaRPr lang="en-US" sz="1400" dirty="0"/>
          </a:p>
          <a:p>
            <a:pPr lvl="1">
              <a:buFont typeface="Wingdings" panose="05000000000000000000" pitchFamily="2" charset="2"/>
              <a:buChar char="§"/>
            </a:pPr>
            <a:r>
              <a:rPr lang="en-US" sz="2100" b="1" dirty="0"/>
              <a:t>Change to Rental Assignment </a:t>
            </a:r>
            <a:r>
              <a:rPr lang="en-US" sz="2100" dirty="0"/>
              <a:t>– Ownership → Rental = Assignee transfer title of dwelling to name of Tribe before issue Certificate of Assignment.    Rental shall only be allowed if demonstrate Assignee/household cannot maintain assignment. Must sign rental agreement.  </a:t>
            </a:r>
            <a:r>
              <a:rPr lang="en-US" sz="2100" b="1" dirty="0">
                <a:solidFill>
                  <a:schemeClr val="accent2">
                    <a:lumMod val="75000"/>
                  </a:schemeClr>
                </a:solidFill>
              </a:rPr>
              <a:t>		</a:t>
            </a:r>
            <a:r>
              <a:rPr lang="en-US" dirty="0">
                <a:solidFill>
                  <a:schemeClr val="accent2">
                    <a:lumMod val="75000"/>
                  </a:schemeClr>
                </a:solidFill>
              </a:rPr>
              <a:t>	</a:t>
            </a:r>
          </a:p>
        </p:txBody>
      </p:sp>
    </p:spTree>
    <p:extLst>
      <p:ext uri="{BB962C8B-B14F-4D97-AF65-F5344CB8AC3E}">
        <p14:creationId xmlns:p14="http://schemas.microsoft.com/office/powerpoint/2010/main" val="1265894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33F45-9B93-C047-F030-1D371EBA1156}"/>
              </a:ext>
            </a:extLst>
          </p:cNvPr>
          <p:cNvSpPr>
            <a:spLocks noGrp="1"/>
          </p:cNvSpPr>
          <p:nvPr>
            <p:ph type="title"/>
          </p:nvPr>
        </p:nvSpPr>
        <p:spPr/>
        <p:txBody>
          <a:bodyPr/>
          <a:lstStyle/>
          <a:p>
            <a:r>
              <a:rPr lang="en-US" dirty="0"/>
              <a:t>Section 7: Application Process</a:t>
            </a:r>
          </a:p>
        </p:txBody>
      </p:sp>
      <p:sp>
        <p:nvSpPr>
          <p:cNvPr id="3" name="Content Placeholder 2">
            <a:extLst>
              <a:ext uri="{FF2B5EF4-FFF2-40B4-BE49-F238E27FC236}">
                <a16:creationId xmlns:a16="http://schemas.microsoft.com/office/drawing/2014/main" id="{ACB97107-02E7-DE63-9F3C-EB99FE2CF6C8}"/>
              </a:ext>
            </a:extLst>
          </p:cNvPr>
          <p:cNvSpPr>
            <a:spLocks noGrp="1"/>
          </p:cNvSpPr>
          <p:nvPr>
            <p:ph idx="1"/>
          </p:nvPr>
        </p:nvSpPr>
        <p:spPr/>
        <p:txBody>
          <a:bodyPr>
            <a:normAutofit fontScale="92500" lnSpcReduction="10000"/>
          </a:bodyPr>
          <a:lstStyle/>
          <a:p>
            <a:pPr>
              <a:buFont typeface="Wingdings" panose="05000000000000000000" pitchFamily="2" charset="2"/>
              <a:buChar char="§"/>
            </a:pPr>
            <a:r>
              <a:rPr lang="en-US" dirty="0"/>
              <a:t> One assignment per household</a:t>
            </a:r>
          </a:p>
          <a:p>
            <a:pPr>
              <a:buFont typeface="Wingdings" panose="05000000000000000000" pitchFamily="2" charset="2"/>
              <a:buChar char="§"/>
            </a:pPr>
            <a:r>
              <a:rPr lang="en-US" dirty="0"/>
              <a:t> </a:t>
            </a:r>
            <a:r>
              <a:rPr lang="en-US" b="1" dirty="0"/>
              <a:t>Eligibility:</a:t>
            </a:r>
            <a:r>
              <a:rPr lang="en-US" dirty="0"/>
              <a:t> </a:t>
            </a:r>
          </a:p>
          <a:p>
            <a:pPr lvl="1">
              <a:buFont typeface="Wingdings" panose="05000000000000000000" pitchFamily="2" charset="2"/>
              <a:buChar char="§"/>
            </a:pPr>
            <a:r>
              <a:rPr lang="en-US" dirty="0"/>
              <a:t>Enrolled member of Tribe</a:t>
            </a:r>
          </a:p>
          <a:p>
            <a:pPr lvl="1">
              <a:buFont typeface="Wingdings" panose="05000000000000000000" pitchFamily="2" charset="2"/>
              <a:buChar char="§"/>
            </a:pPr>
            <a:r>
              <a:rPr lang="en-US" dirty="0"/>
              <a:t>18 years of age or older</a:t>
            </a:r>
          </a:p>
          <a:p>
            <a:pPr marL="914400" lvl="2" indent="-227013">
              <a:buFont typeface="Wingdings" panose="05000000000000000000" pitchFamily="2" charset="2"/>
              <a:buChar char="§"/>
            </a:pPr>
            <a:r>
              <a:rPr lang="en-US" dirty="0"/>
              <a:t>An assignment may be issued for the benefit of a minor Tribal Member child who is currently living on an assignment (and would be eligible) but whose Assignees parent is deceased or separated by legal divorce, with the result that minor child has no home of his/her own. If child is not enrolled – minor must be enrolled in Tribe within 90 days of grant of Assignment. </a:t>
            </a:r>
          </a:p>
          <a:p>
            <a:pPr lvl="1">
              <a:buFont typeface="Wingdings" panose="05000000000000000000" pitchFamily="2" charset="2"/>
              <a:buChar char="§"/>
            </a:pPr>
            <a:r>
              <a:rPr lang="en-US" dirty="0"/>
              <a:t>Legally competent to manage land or individual with court ordered conservator that agrees to manage land on behalf of Assignee </a:t>
            </a:r>
          </a:p>
          <a:p>
            <a:pPr lvl="1">
              <a:buFont typeface="Wingdings" panose="05000000000000000000" pitchFamily="2" charset="2"/>
              <a:buChar char="§"/>
            </a:pPr>
            <a:r>
              <a:rPr lang="en-US" dirty="0"/>
              <a:t>Don’t currently have an assignment (or are willing to relinquish a current assignment)</a:t>
            </a:r>
          </a:p>
          <a:p>
            <a:pPr lvl="1">
              <a:buFont typeface="Wingdings" panose="05000000000000000000" pitchFamily="2" charset="2"/>
              <a:buChar char="§"/>
            </a:pPr>
            <a:r>
              <a:rPr lang="en-US" dirty="0"/>
              <a:t>Never had an assignment revoked by the Tribe</a:t>
            </a:r>
          </a:p>
          <a:p>
            <a:pPr>
              <a:buFont typeface="Wingdings" panose="05000000000000000000" pitchFamily="2" charset="2"/>
              <a:buChar char="§"/>
            </a:pPr>
            <a:r>
              <a:rPr lang="en-US" dirty="0"/>
              <a:t>Assignment to Couples: Assignment only in the name of the Tribal Member. If both spouses/partners are Tribal Members, then assignment in name of both and they must complete an Assignment Disposition Form to state who would receive assignment if separate or divorce. </a:t>
            </a:r>
          </a:p>
        </p:txBody>
      </p:sp>
    </p:spTree>
    <p:extLst>
      <p:ext uri="{BB962C8B-B14F-4D97-AF65-F5344CB8AC3E}">
        <p14:creationId xmlns:p14="http://schemas.microsoft.com/office/powerpoint/2010/main" val="2040563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33F45-9B93-C047-F030-1D371EBA1156}"/>
              </a:ext>
            </a:extLst>
          </p:cNvPr>
          <p:cNvSpPr>
            <a:spLocks noGrp="1"/>
          </p:cNvSpPr>
          <p:nvPr>
            <p:ph type="title"/>
          </p:nvPr>
        </p:nvSpPr>
        <p:spPr/>
        <p:txBody>
          <a:bodyPr/>
          <a:lstStyle/>
          <a:p>
            <a:r>
              <a:rPr lang="en-US" dirty="0"/>
              <a:t>Section 7: Application Process (cont.)</a:t>
            </a:r>
          </a:p>
        </p:txBody>
      </p:sp>
      <p:sp>
        <p:nvSpPr>
          <p:cNvPr id="3" name="Content Placeholder 2">
            <a:extLst>
              <a:ext uri="{FF2B5EF4-FFF2-40B4-BE49-F238E27FC236}">
                <a16:creationId xmlns:a16="http://schemas.microsoft.com/office/drawing/2014/main" id="{ACB97107-02E7-DE63-9F3C-EB99FE2CF6C8}"/>
              </a:ext>
            </a:extLst>
          </p:cNvPr>
          <p:cNvSpPr>
            <a:spLocks noGrp="1"/>
          </p:cNvSpPr>
          <p:nvPr>
            <p:ph idx="1"/>
          </p:nvPr>
        </p:nvSpPr>
        <p:spPr>
          <a:xfrm>
            <a:off x="1097279" y="1845734"/>
            <a:ext cx="10469409" cy="4479652"/>
          </a:xfrm>
        </p:spPr>
        <p:txBody>
          <a:bodyPr>
            <a:normAutofit/>
          </a:bodyPr>
          <a:lstStyle/>
          <a:p>
            <a:pPr>
              <a:buFont typeface="Wingdings" panose="05000000000000000000" pitchFamily="2" charset="2"/>
              <a:buChar char="§"/>
            </a:pPr>
            <a:r>
              <a:rPr lang="en-US" dirty="0"/>
              <a:t> </a:t>
            </a:r>
            <a:r>
              <a:rPr lang="en-US" b="1" dirty="0"/>
              <a:t>Procedure for Applying for Assignment</a:t>
            </a:r>
          </a:p>
          <a:p>
            <a:pPr lvl="1">
              <a:buFont typeface="Wingdings" panose="05000000000000000000" pitchFamily="2" charset="2"/>
              <a:buChar char="§"/>
            </a:pPr>
            <a:r>
              <a:rPr lang="en-US" dirty="0"/>
              <a:t>Apply directly with Housing Department by completing Application for Residential Assignment Form (note: applicants apply for an assignment generally – not a specific parcel but must designate type)</a:t>
            </a:r>
          </a:p>
          <a:p>
            <a:pPr lvl="2">
              <a:buFont typeface="Wingdings" panose="05000000000000000000" pitchFamily="2" charset="2"/>
              <a:buChar char="§"/>
            </a:pPr>
            <a:r>
              <a:rPr lang="en-US" dirty="0"/>
              <a:t>Application will ask for info on application, all occupants and disclosure by all occupants of all convicted Sexual Offenses </a:t>
            </a:r>
          </a:p>
          <a:p>
            <a:pPr lvl="1">
              <a:buFont typeface="Wingdings" panose="05000000000000000000" pitchFamily="2" charset="2"/>
              <a:buChar char="§"/>
            </a:pPr>
            <a:r>
              <a:rPr lang="en-US" dirty="0"/>
              <a:t>Housing Department review each application to determine eligibility and conduct background check</a:t>
            </a:r>
          </a:p>
          <a:p>
            <a:pPr lvl="1">
              <a:buFont typeface="Wingdings" panose="05000000000000000000" pitchFamily="2" charset="2"/>
              <a:buChar char="§"/>
            </a:pPr>
            <a:r>
              <a:rPr lang="en-US" dirty="0"/>
              <a:t>Application considered by Tribal Council</a:t>
            </a:r>
          </a:p>
          <a:p>
            <a:pPr lvl="2">
              <a:buFont typeface="Wingdings" panose="05000000000000000000" pitchFamily="2" charset="2"/>
              <a:buChar char="§"/>
            </a:pPr>
            <a:r>
              <a:rPr lang="en-US" dirty="0"/>
              <a:t>If Assignment is available: consider application, including background, financial resources, appropriate size of assignment, family or ancestorial connection to land, and historical or cultural sites. If approved, prepare and issue Certificate of Assignment</a:t>
            </a:r>
          </a:p>
          <a:p>
            <a:pPr lvl="2">
              <a:buFont typeface="Wingdings" panose="05000000000000000000" pitchFamily="2" charset="2"/>
              <a:buChar char="§"/>
            </a:pPr>
            <a:r>
              <a:rPr lang="en-US" dirty="0"/>
              <a:t>If Assignment is NOT available: TC formally place on Assignment Waiting List by date of approval (maintained by Housing Department). Once parcel becomes available, Housing Department will recheck eligibility and TC meet with individuals on waiting list to select parcel and prepare Certificate of Assignment</a:t>
            </a:r>
          </a:p>
          <a:p>
            <a:pPr lvl="2">
              <a:buFont typeface="Wingdings" panose="05000000000000000000" pitchFamily="2" charset="2"/>
              <a:buChar char="§"/>
            </a:pPr>
            <a:r>
              <a:rPr lang="en-US" dirty="0"/>
              <a:t>If denied, TC shall state why. Applicant can appeal decision to Tribal Court to ensure process was executed correctly</a:t>
            </a:r>
          </a:p>
          <a:p>
            <a:pPr lvl="1">
              <a:buFont typeface="Wingdings" panose="05000000000000000000" pitchFamily="2" charset="2"/>
              <a:buChar char="§"/>
            </a:pPr>
            <a:r>
              <a:rPr lang="en-US" dirty="0"/>
              <a:t>Tribe must inform applicant within 60 days of receipt of application, grant, denial, or position on waiting list</a:t>
            </a:r>
          </a:p>
          <a:p>
            <a:pPr>
              <a:buFont typeface="Wingdings" panose="05000000000000000000" pitchFamily="2" charset="2"/>
              <a:buChar char="§"/>
            </a:pPr>
            <a:r>
              <a:rPr lang="en-US" dirty="0"/>
              <a:t>All assignments must be evidenced by TC resolution and Certificate of Assignment. Tribe to keep original in Housing Department and copy given to Assignee</a:t>
            </a:r>
          </a:p>
        </p:txBody>
      </p:sp>
    </p:spTree>
    <p:extLst>
      <p:ext uri="{BB962C8B-B14F-4D97-AF65-F5344CB8AC3E}">
        <p14:creationId xmlns:p14="http://schemas.microsoft.com/office/powerpoint/2010/main" val="2420361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19F2D-551E-8682-1577-10BD4307B183}"/>
              </a:ext>
            </a:extLst>
          </p:cNvPr>
          <p:cNvSpPr>
            <a:spLocks noGrp="1"/>
          </p:cNvSpPr>
          <p:nvPr>
            <p:ph type="title"/>
          </p:nvPr>
        </p:nvSpPr>
        <p:spPr/>
        <p:txBody>
          <a:bodyPr/>
          <a:lstStyle/>
          <a:p>
            <a:r>
              <a:rPr lang="en-US" dirty="0"/>
              <a:t>Section 8: Use of Land</a:t>
            </a:r>
          </a:p>
        </p:txBody>
      </p:sp>
      <p:sp>
        <p:nvSpPr>
          <p:cNvPr id="3" name="Content Placeholder 2">
            <a:extLst>
              <a:ext uri="{FF2B5EF4-FFF2-40B4-BE49-F238E27FC236}">
                <a16:creationId xmlns:a16="http://schemas.microsoft.com/office/drawing/2014/main" id="{CCD6C482-9319-A246-4D14-3980C54923E4}"/>
              </a:ext>
            </a:extLst>
          </p:cNvPr>
          <p:cNvSpPr>
            <a:spLocks noGrp="1"/>
          </p:cNvSpPr>
          <p:nvPr>
            <p:ph idx="1"/>
          </p:nvPr>
        </p:nvSpPr>
        <p:spPr/>
        <p:txBody>
          <a:bodyPr/>
          <a:lstStyle/>
          <a:p>
            <a:pPr>
              <a:buFont typeface="Wingdings" panose="05000000000000000000" pitchFamily="2" charset="2"/>
              <a:buChar char="§"/>
            </a:pPr>
            <a:r>
              <a:rPr lang="en-US" dirty="0"/>
              <a:t> Must be used as a permanent home site </a:t>
            </a:r>
          </a:p>
          <a:p>
            <a:pPr>
              <a:buFont typeface="Wingdings" panose="05000000000000000000" pitchFamily="2" charset="2"/>
              <a:buChar char="§"/>
            </a:pPr>
            <a:r>
              <a:rPr lang="en-US" dirty="0"/>
              <a:t> Only one (1) occupied dwelling unit allowed per assigned lot (including house, mobile home, motor home, travel trailer or recreational vehicles) – must meet health and safety codes. </a:t>
            </a:r>
          </a:p>
          <a:p>
            <a:pPr lvl="1">
              <a:buFont typeface="Wingdings" panose="05000000000000000000" pitchFamily="2" charset="2"/>
              <a:buChar char="§"/>
            </a:pPr>
            <a:r>
              <a:rPr lang="en-US" dirty="0"/>
              <a:t>If interested in adding homes, must subdivide assignment</a:t>
            </a:r>
          </a:p>
          <a:p>
            <a:pPr lvl="1">
              <a:buFont typeface="Wingdings" panose="05000000000000000000" pitchFamily="2" charset="2"/>
              <a:buChar char="§"/>
            </a:pPr>
            <a:r>
              <a:rPr lang="en-US" dirty="0"/>
              <a:t>No travel trailer, motor home, recreational vehicle be allowed for more than three (3) months out of year</a:t>
            </a:r>
          </a:p>
          <a:p>
            <a:pPr lvl="1">
              <a:buFont typeface="Wingdings" panose="05000000000000000000" pitchFamily="2" charset="2"/>
              <a:buChar char="§"/>
            </a:pPr>
            <a:r>
              <a:rPr lang="en-US" dirty="0"/>
              <a:t>Dwellings shall not be rented for ANY purpose (i.e. Airbnb, VRBO, rent rooms to family members, etc.) </a:t>
            </a:r>
          </a:p>
          <a:p>
            <a:pPr>
              <a:buFont typeface="Wingdings" panose="05000000000000000000" pitchFamily="2" charset="2"/>
              <a:buChar char="§"/>
            </a:pPr>
            <a:r>
              <a:rPr lang="en-US" dirty="0"/>
              <a:t>Use must be lawful </a:t>
            </a:r>
          </a:p>
          <a:p>
            <a:pPr>
              <a:buFont typeface="Wingdings" panose="05000000000000000000" pitchFamily="2" charset="2"/>
              <a:buChar char="§"/>
            </a:pPr>
            <a:r>
              <a:rPr lang="en-US" dirty="0"/>
              <a:t>If don’t meet these conditions – then TC can revoke</a:t>
            </a:r>
          </a:p>
        </p:txBody>
      </p:sp>
    </p:spTree>
    <p:extLst>
      <p:ext uri="{BB962C8B-B14F-4D97-AF65-F5344CB8AC3E}">
        <p14:creationId xmlns:p14="http://schemas.microsoft.com/office/powerpoint/2010/main" val="2142437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19F2D-551E-8682-1577-10BD4307B183}"/>
              </a:ext>
            </a:extLst>
          </p:cNvPr>
          <p:cNvSpPr>
            <a:spLocks noGrp="1"/>
          </p:cNvSpPr>
          <p:nvPr>
            <p:ph type="title"/>
          </p:nvPr>
        </p:nvSpPr>
        <p:spPr/>
        <p:txBody>
          <a:bodyPr/>
          <a:lstStyle/>
          <a:p>
            <a:r>
              <a:rPr lang="en-US" dirty="0"/>
              <a:t>Section 8: Use of Land (cont.)</a:t>
            </a:r>
          </a:p>
        </p:txBody>
      </p:sp>
      <p:sp>
        <p:nvSpPr>
          <p:cNvPr id="3" name="Content Placeholder 2">
            <a:extLst>
              <a:ext uri="{FF2B5EF4-FFF2-40B4-BE49-F238E27FC236}">
                <a16:creationId xmlns:a16="http://schemas.microsoft.com/office/drawing/2014/main" id="{CCD6C482-9319-A246-4D14-3980C54923E4}"/>
              </a:ext>
            </a:extLst>
          </p:cNvPr>
          <p:cNvSpPr>
            <a:spLocks noGrp="1"/>
          </p:cNvSpPr>
          <p:nvPr>
            <p:ph idx="1"/>
          </p:nvPr>
        </p:nvSpPr>
        <p:spPr/>
        <p:txBody>
          <a:bodyPr/>
          <a:lstStyle/>
          <a:p>
            <a:pPr>
              <a:buFont typeface="Wingdings" panose="05000000000000000000" pitchFamily="2" charset="2"/>
              <a:buChar char="§"/>
            </a:pPr>
            <a:r>
              <a:rPr lang="en-US" b="1" dirty="0"/>
              <a:t> Improvements on Assignments</a:t>
            </a:r>
            <a:r>
              <a:rPr lang="en-US" dirty="0"/>
              <a:t>:</a:t>
            </a:r>
          </a:p>
          <a:p>
            <a:pPr lvl="1">
              <a:buFont typeface="Wingdings" panose="05000000000000000000" pitchFamily="2" charset="2"/>
              <a:buChar char="§"/>
            </a:pPr>
            <a:r>
              <a:rPr lang="en-US" dirty="0"/>
              <a:t>Must get written approval from Tribal Council prior to constructing improvement</a:t>
            </a:r>
          </a:p>
          <a:p>
            <a:pPr lvl="1">
              <a:buFont typeface="Wingdings" panose="05000000000000000000" pitchFamily="2" charset="2"/>
              <a:buChar char="§"/>
            </a:pPr>
            <a:r>
              <a:rPr lang="en-US" dirty="0"/>
              <a:t>Tribe will install and maintain community infrastructure</a:t>
            </a:r>
          </a:p>
          <a:p>
            <a:pPr lvl="1">
              <a:buFont typeface="Wingdings" panose="05000000000000000000" pitchFamily="2" charset="2"/>
              <a:buChar char="§"/>
            </a:pPr>
            <a:r>
              <a:rPr lang="en-US" dirty="0"/>
              <a:t>Tribe will assist Rental Assignments with maintenance – may charge rent as needed for Rental Assignments. Failure to pay rent for 90 days may be ground for cancellation of assignment</a:t>
            </a:r>
          </a:p>
          <a:p>
            <a:pPr>
              <a:buFont typeface="Wingdings" panose="05000000000000000000" pitchFamily="2" charset="2"/>
              <a:buChar char="§"/>
            </a:pPr>
            <a:r>
              <a:rPr lang="en-US" b="1" dirty="0"/>
              <a:t>Title to Building and Ownership of Improvements</a:t>
            </a:r>
            <a:r>
              <a:rPr lang="en-US" dirty="0"/>
              <a:t>:</a:t>
            </a:r>
          </a:p>
          <a:p>
            <a:pPr lvl="1">
              <a:buFont typeface="Wingdings" panose="05000000000000000000" pitchFamily="2" charset="2"/>
              <a:buChar char="§"/>
            </a:pPr>
            <a:r>
              <a:rPr lang="en-US" dirty="0"/>
              <a:t>Improvements made by Tribe: Title shall rest with Tribe (Rental and Standard Assignments)</a:t>
            </a:r>
          </a:p>
          <a:p>
            <a:pPr lvl="1">
              <a:buFont typeface="Wingdings" panose="05000000000000000000" pitchFamily="2" charset="2"/>
              <a:buChar char="§"/>
            </a:pPr>
            <a:r>
              <a:rPr lang="en-US" dirty="0"/>
              <a:t>Improvements made by Assignee: Title shall rest with Assignee (Ownership Assignments)</a:t>
            </a:r>
          </a:p>
          <a:p>
            <a:pPr lvl="1">
              <a:buFont typeface="Wingdings" panose="05000000000000000000" pitchFamily="2" charset="2"/>
              <a:buChar char="§"/>
            </a:pPr>
            <a:r>
              <a:rPr lang="en-US" dirty="0"/>
              <a:t>Improvements made with use of Federal or Tribal Assistance: Title shall rest with Tribe, unless Assignee meets conditions of agreement for certificate of ownership and received title</a:t>
            </a:r>
          </a:p>
          <a:p>
            <a:pPr>
              <a:buFont typeface="Wingdings" panose="05000000000000000000" pitchFamily="2" charset="2"/>
              <a:buChar char="§"/>
            </a:pPr>
            <a:r>
              <a:rPr lang="en-US" dirty="0"/>
              <a:t> If assignment is relinquished, revoked, canceled – Assignee has 3 months to remove improvements or Tribal Council can seek declaration of abandonment from Tribal Court</a:t>
            </a:r>
          </a:p>
        </p:txBody>
      </p:sp>
    </p:spTree>
    <p:extLst>
      <p:ext uri="{BB962C8B-B14F-4D97-AF65-F5344CB8AC3E}">
        <p14:creationId xmlns:p14="http://schemas.microsoft.com/office/powerpoint/2010/main" val="192944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19F2D-551E-8682-1577-10BD4307B183}"/>
              </a:ext>
            </a:extLst>
          </p:cNvPr>
          <p:cNvSpPr>
            <a:spLocks noGrp="1"/>
          </p:cNvSpPr>
          <p:nvPr>
            <p:ph type="title"/>
          </p:nvPr>
        </p:nvSpPr>
        <p:spPr/>
        <p:txBody>
          <a:bodyPr/>
          <a:lstStyle/>
          <a:p>
            <a:r>
              <a:rPr lang="en-US" dirty="0"/>
              <a:t>Section 8: Use of Land (cont.)</a:t>
            </a:r>
          </a:p>
        </p:txBody>
      </p:sp>
      <p:sp>
        <p:nvSpPr>
          <p:cNvPr id="3" name="Content Placeholder 2">
            <a:extLst>
              <a:ext uri="{FF2B5EF4-FFF2-40B4-BE49-F238E27FC236}">
                <a16:creationId xmlns:a16="http://schemas.microsoft.com/office/drawing/2014/main" id="{CCD6C482-9319-A246-4D14-3980C54923E4}"/>
              </a:ext>
            </a:extLst>
          </p:cNvPr>
          <p:cNvSpPr>
            <a:spLocks noGrp="1"/>
          </p:cNvSpPr>
          <p:nvPr>
            <p:ph idx="1"/>
          </p:nvPr>
        </p:nvSpPr>
        <p:spPr/>
        <p:txBody>
          <a:bodyPr/>
          <a:lstStyle/>
          <a:p>
            <a:pPr>
              <a:buFont typeface="Wingdings" panose="05000000000000000000" pitchFamily="2" charset="2"/>
              <a:buChar char="§"/>
            </a:pPr>
            <a:r>
              <a:rPr lang="en-US" dirty="0"/>
              <a:t> </a:t>
            </a:r>
            <a:r>
              <a:rPr lang="en-US" b="1" dirty="0"/>
              <a:t>Construction Standards</a:t>
            </a:r>
            <a:r>
              <a:rPr lang="en-US" dirty="0"/>
              <a:t>: requires dwellings, buildings and home improvements to be constructed in accordance with uniform and Tribe building and safety codes </a:t>
            </a:r>
          </a:p>
          <a:p>
            <a:pPr lvl="1">
              <a:buFont typeface="Wingdings" panose="05000000000000000000" pitchFamily="2" charset="2"/>
              <a:buChar char="§"/>
            </a:pPr>
            <a:r>
              <a:rPr lang="en-US" dirty="0"/>
              <a:t>Assignees must provide “Water and Septic System Compliance Certification” from IHS or Tribe before installation of modular unit and/or new home construction</a:t>
            </a:r>
          </a:p>
          <a:p>
            <a:pPr lvl="1">
              <a:buFont typeface="Wingdings" panose="05000000000000000000" pitchFamily="2" charset="2"/>
              <a:buChar char="§"/>
            </a:pPr>
            <a:r>
              <a:rPr lang="en-US" dirty="0"/>
              <a:t>If current dwellings and improvements on assigned land are not up to code, Tribe shall work to assist Tribal Members if funds are available. If member needs exemption from this requirement or assistance, must apply with Housing Dept. within 60 days of implementation of this Ordinance</a:t>
            </a:r>
          </a:p>
          <a:p>
            <a:pPr>
              <a:buFont typeface="Wingdings" panose="05000000000000000000" pitchFamily="2" charset="2"/>
              <a:buChar char="§"/>
            </a:pPr>
            <a:r>
              <a:rPr lang="en-US" b="1" dirty="0"/>
              <a:t>Maintenance by Assignee</a:t>
            </a:r>
            <a:r>
              <a:rPr lang="en-US" dirty="0"/>
              <a:t>: lists requirements for maintaining assignment </a:t>
            </a:r>
          </a:p>
          <a:p>
            <a:pPr lvl="1">
              <a:buFont typeface="Wingdings" panose="05000000000000000000" pitchFamily="2" charset="2"/>
              <a:buChar char="§"/>
            </a:pPr>
            <a:r>
              <a:rPr lang="en-US" dirty="0"/>
              <a:t>Generally, good repair</a:t>
            </a:r>
          </a:p>
          <a:p>
            <a:pPr lvl="1">
              <a:buFont typeface="Wingdings" panose="05000000000000000000" pitchFamily="2" charset="2"/>
              <a:buChar char="§"/>
            </a:pPr>
            <a:r>
              <a:rPr lang="en-US" dirty="0"/>
              <a:t>Shall not dump, have dumped or collected waste on land</a:t>
            </a:r>
          </a:p>
          <a:p>
            <a:pPr lvl="1">
              <a:buFont typeface="Wingdings" panose="05000000000000000000" pitchFamily="2" charset="2"/>
              <a:buChar char="§"/>
            </a:pPr>
            <a:r>
              <a:rPr lang="en-US" dirty="0"/>
              <a:t>Shall remove junk cars or old appliances within 30 days of placement (If they don’t, Housing, EPA, Law enforcement shall give Assignee 30 days notice to remove. If fail to comply, file petition in Tribal Court for violation and penalty)</a:t>
            </a:r>
          </a:p>
        </p:txBody>
      </p:sp>
    </p:spTree>
    <p:extLst>
      <p:ext uri="{BB962C8B-B14F-4D97-AF65-F5344CB8AC3E}">
        <p14:creationId xmlns:p14="http://schemas.microsoft.com/office/powerpoint/2010/main" val="3792952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19F2D-551E-8682-1577-10BD4307B183}"/>
              </a:ext>
            </a:extLst>
          </p:cNvPr>
          <p:cNvSpPr>
            <a:spLocks noGrp="1"/>
          </p:cNvSpPr>
          <p:nvPr>
            <p:ph type="title"/>
          </p:nvPr>
        </p:nvSpPr>
        <p:spPr/>
        <p:txBody>
          <a:bodyPr/>
          <a:lstStyle/>
          <a:p>
            <a:r>
              <a:rPr lang="en-US" dirty="0"/>
              <a:t>Section 8: Use of Land (cont.)</a:t>
            </a:r>
          </a:p>
        </p:txBody>
      </p:sp>
      <p:sp>
        <p:nvSpPr>
          <p:cNvPr id="3" name="Content Placeholder 2">
            <a:extLst>
              <a:ext uri="{FF2B5EF4-FFF2-40B4-BE49-F238E27FC236}">
                <a16:creationId xmlns:a16="http://schemas.microsoft.com/office/drawing/2014/main" id="{CCD6C482-9319-A246-4D14-3980C54923E4}"/>
              </a:ext>
            </a:extLst>
          </p:cNvPr>
          <p:cNvSpPr>
            <a:spLocks noGrp="1"/>
          </p:cNvSpPr>
          <p:nvPr>
            <p:ph idx="1"/>
          </p:nvPr>
        </p:nvSpPr>
        <p:spPr>
          <a:xfrm>
            <a:off x="1097279" y="1845733"/>
            <a:ext cx="10511829" cy="4423091"/>
          </a:xfrm>
        </p:spPr>
        <p:txBody>
          <a:bodyPr>
            <a:normAutofit/>
          </a:bodyPr>
          <a:lstStyle/>
          <a:p>
            <a:pPr>
              <a:buFont typeface="Wingdings" panose="05000000000000000000" pitchFamily="2" charset="2"/>
              <a:buChar char="§"/>
            </a:pPr>
            <a:r>
              <a:rPr lang="en-US" dirty="0"/>
              <a:t> </a:t>
            </a:r>
            <a:r>
              <a:rPr lang="en-US" b="1" dirty="0"/>
              <a:t>Occupancy:</a:t>
            </a:r>
          </a:p>
          <a:p>
            <a:pPr lvl="1">
              <a:buFont typeface="Wingdings" panose="05000000000000000000" pitchFamily="2" charset="2"/>
              <a:buChar char="§"/>
            </a:pPr>
            <a:r>
              <a:rPr lang="en-US" dirty="0"/>
              <a:t>Assignees may allow individuals to reside on their assignment; have continuing duty to update the Housing Department in writing within 30 days of any change in occupancy.</a:t>
            </a:r>
          </a:p>
          <a:p>
            <a:pPr lvl="1">
              <a:buFont typeface="Wingdings" panose="05000000000000000000" pitchFamily="2" charset="2"/>
              <a:buChar char="§"/>
            </a:pPr>
            <a:r>
              <a:rPr lang="en-US" dirty="0"/>
              <a:t>Assignees responsible for all actions of any occupants of its assignments, including violations</a:t>
            </a:r>
          </a:p>
          <a:p>
            <a:pPr lvl="1">
              <a:buFont typeface="Wingdings" panose="05000000000000000000" pitchFamily="2" charset="2"/>
              <a:buChar char="§"/>
            </a:pPr>
            <a:r>
              <a:rPr lang="en-US" dirty="0"/>
              <a:t>Any occupant of an assignment, excluding Assignee, may be evicted by the Tribal Court with clear and convincing evidence, for actions including, but not limited to: </a:t>
            </a:r>
          </a:p>
          <a:p>
            <a:pPr lvl="2">
              <a:buFont typeface="Wingdings" panose="05000000000000000000" pitchFamily="2" charset="2"/>
              <a:buChar char="§"/>
            </a:pPr>
            <a:r>
              <a:rPr lang="en-US" dirty="0"/>
              <a:t>Failure to comply with Assignment Ordinance, Safe Neighborhood Policy or any ordinance or code of Tribe</a:t>
            </a:r>
          </a:p>
          <a:p>
            <a:pPr lvl="2">
              <a:buFont typeface="Wingdings" panose="05000000000000000000" pitchFamily="2" charset="2"/>
              <a:buChar char="§"/>
            </a:pPr>
            <a:r>
              <a:rPr lang="en-US" dirty="0"/>
              <a:t>Inciting violence on the assignment</a:t>
            </a:r>
          </a:p>
          <a:p>
            <a:pPr lvl="2">
              <a:buFont typeface="Wingdings" panose="05000000000000000000" pitchFamily="2" charset="2"/>
              <a:buChar char="§"/>
            </a:pPr>
            <a:r>
              <a:rPr lang="en-US" dirty="0"/>
              <a:t>Criminal activity on the assignment</a:t>
            </a:r>
          </a:p>
          <a:p>
            <a:pPr lvl="2">
              <a:buFont typeface="Wingdings" panose="05000000000000000000" pitchFamily="2" charset="2"/>
              <a:buChar char="§"/>
            </a:pPr>
            <a:r>
              <a:rPr lang="en-US" dirty="0"/>
              <a:t>Storing stolen items on assignment, including vehicles</a:t>
            </a:r>
          </a:p>
          <a:p>
            <a:pPr lvl="2">
              <a:buFont typeface="Wingdings" panose="05000000000000000000" pitchFamily="2" charset="2"/>
              <a:buChar char="§"/>
            </a:pPr>
            <a:r>
              <a:rPr lang="en-US" dirty="0"/>
              <a:t>Abuse of an individual on the assignment; and</a:t>
            </a:r>
          </a:p>
          <a:p>
            <a:pPr lvl="2">
              <a:buFont typeface="Wingdings" panose="05000000000000000000" pitchFamily="2" charset="2"/>
              <a:buChar char="§"/>
            </a:pPr>
            <a:r>
              <a:rPr lang="en-US" dirty="0"/>
              <a:t>Denying another occupant entry into a dwelling on the assignment.</a:t>
            </a:r>
          </a:p>
          <a:p>
            <a:pPr lvl="1">
              <a:buFont typeface="Wingdings" panose="05000000000000000000" pitchFamily="2" charset="2"/>
              <a:buChar char="§"/>
            </a:pPr>
            <a:r>
              <a:rPr lang="en-US" dirty="0"/>
              <a:t>Tribal Council must petition for eviction</a:t>
            </a:r>
          </a:p>
        </p:txBody>
      </p:sp>
    </p:spTree>
    <p:extLst>
      <p:ext uri="{BB962C8B-B14F-4D97-AF65-F5344CB8AC3E}">
        <p14:creationId xmlns:p14="http://schemas.microsoft.com/office/powerpoint/2010/main" val="2825839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19F2D-551E-8682-1577-10BD4307B183}"/>
              </a:ext>
            </a:extLst>
          </p:cNvPr>
          <p:cNvSpPr>
            <a:spLocks noGrp="1"/>
          </p:cNvSpPr>
          <p:nvPr>
            <p:ph type="title"/>
          </p:nvPr>
        </p:nvSpPr>
        <p:spPr/>
        <p:txBody>
          <a:bodyPr/>
          <a:lstStyle/>
          <a:p>
            <a:r>
              <a:rPr lang="en-US" dirty="0"/>
              <a:t>Section 8: Use of Land (cont.)</a:t>
            </a:r>
          </a:p>
        </p:txBody>
      </p:sp>
      <p:sp>
        <p:nvSpPr>
          <p:cNvPr id="3" name="Content Placeholder 2">
            <a:extLst>
              <a:ext uri="{FF2B5EF4-FFF2-40B4-BE49-F238E27FC236}">
                <a16:creationId xmlns:a16="http://schemas.microsoft.com/office/drawing/2014/main" id="{CCD6C482-9319-A246-4D14-3980C54923E4}"/>
              </a:ext>
            </a:extLst>
          </p:cNvPr>
          <p:cNvSpPr>
            <a:spLocks noGrp="1"/>
          </p:cNvSpPr>
          <p:nvPr>
            <p:ph idx="1"/>
          </p:nvPr>
        </p:nvSpPr>
        <p:spPr>
          <a:xfrm>
            <a:off x="1097279" y="1845733"/>
            <a:ext cx="10511829" cy="4423091"/>
          </a:xfrm>
        </p:spPr>
        <p:txBody>
          <a:bodyPr>
            <a:normAutofit/>
          </a:bodyPr>
          <a:lstStyle/>
          <a:p>
            <a:pPr>
              <a:buFont typeface="Wingdings" panose="05000000000000000000" pitchFamily="2" charset="2"/>
              <a:buChar char="§"/>
            </a:pPr>
            <a:r>
              <a:rPr lang="en-US" dirty="0"/>
              <a:t> </a:t>
            </a:r>
            <a:r>
              <a:rPr lang="en-US" b="1" dirty="0"/>
              <a:t>Animals and Livestock Residing on Assignment: </a:t>
            </a:r>
          </a:p>
          <a:p>
            <a:pPr lvl="1">
              <a:buFont typeface="Wingdings" panose="05000000000000000000" pitchFamily="2" charset="2"/>
              <a:buChar char="§"/>
            </a:pPr>
            <a:r>
              <a:rPr lang="en-US" b="1" dirty="0"/>
              <a:t>Domestic Animals</a:t>
            </a:r>
            <a:r>
              <a:rPr lang="en-US" dirty="0"/>
              <a:t>: keep on assignment in accordance with Animal Control Ordinance</a:t>
            </a:r>
          </a:p>
          <a:p>
            <a:pPr lvl="1">
              <a:buFont typeface="Wingdings" panose="05000000000000000000" pitchFamily="2" charset="2"/>
              <a:buChar char="§"/>
            </a:pPr>
            <a:r>
              <a:rPr lang="en-US" b="1" dirty="0"/>
              <a:t>Exotic Animals</a:t>
            </a:r>
            <a:r>
              <a:rPr lang="en-US" dirty="0"/>
              <a:t>: must have license approved by Tribal Council, must have cage/container, may not be brought into public area, </a:t>
            </a:r>
          </a:p>
          <a:p>
            <a:pPr lvl="1">
              <a:buFont typeface="Wingdings" panose="05000000000000000000" pitchFamily="2" charset="2"/>
              <a:buChar char="§"/>
            </a:pPr>
            <a:r>
              <a:rPr lang="en-US" b="1" dirty="0"/>
              <a:t>Livestock:</a:t>
            </a:r>
            <a:r>
              <a:rPr lang="en-US" dirty="0"/>
              <a:t> sets limits</a:t>
            </a:r>
          </a:p>
          <a:p>
            <a:pPr lvl="2">
              <a:buFont typeface="Wingdings" panose="05000000000000000000" pitchFamily="2" charset="2"/>
              <a:buChar char="§"/>
            </a:pPr>
            <a:r>
              <a:rPr lang="en-US" dirty="0"/>
              <a:t>1 large animal (horse, cow, pig) per 1 acre of suitable space</a:t>
            </a:r>
          </a:p>
          <a:p>
            <a:pPr lvl="2">
              <a:buFont typeface="Wingdings" panose="05000000000000000000" pitchFamily="2" charset="2"/>
              <a:buChar char="§"/>
            </a:pPr>
            <a:r>
              <a:rPr lang="en-US" dirty="0"/>
              <a:t>1 small animal (goat, sheet) per ½ acre of suitable space</a:t>
            </a:r>
          </a:p>
          <a:p>
            <a:pPr lvl="2">
              <a:buFont typeface="Wingdings" panose="05000000000000000000" pitchFamily="2" charset="2"/>
              <a:buChar char="§"/>
            </a:pPr>
            <a:r>
              <a:rPr lang="en-US" dirty="0"/>
              <a:t>10 fowl/rabbits per ½ acre of suitable space</a:t>
            </a:r>
          </a:p>
          <a:p>
            <a:pPr lvl="1">
              <a:buFont typeface="Wingdings" panose="05000000000000000000" pitchFamily="2" charset="2"/>
              <a:buChar char="§"/>
            </a:pPr>
            <a:r>
              <a:rPr lang="en-US" b="1" dirty="0"/>
              <a:t>Setback/Containment requirements </a:t>
            </a:r>
            <a:r>
              <a:rPr lang="en-US" dirty="0"/>
              <a:t>– establishes how far they can be from assignment line/home</a:t>
            </a:r>
          </a:p>
          <a:p>
            <a:pPr lvl="1">
              <a:buFont typeface="Wingdings" panose="05000000000000000000" pitchFamily="2" charset="2"/>
              <a:buChar char="§"/>
            </a:pPr>
            <a:r>
              <a:rPr lang="en-US" b="1" dirty="0"/>
              <a:t>Nuisance</a:t>
            </a:r>
          </a:p>
          <a:p>
            <a:pPr lvl="2">
              <a:buFont typeface="Wingdings" panose="05000000000000000000" pitchFamily="2" charset="2"/>
              <a:buChar char="§"/>
            </a:pPr>
            <a:r>
              <a:rPr lang="en-US" dirty="0"/>
              <a:t>Can’t maintain animals in way that creates nuisance (clean up manure on regular basis)</a:t>
            </a:r>
          </a:p>
          <a:p>
            <a:pPr lvl="2">
              <a:buFont typeface="Wingdings" panose="05000000000000000000" pitchFamily="2" charset="2"/>
              <a:buChar char="§"/>
            </a:pPr>
            <a:r>
              <a:rPr lang="en-US" dirty="0"/>
              <a:t>Assignees liable for damaged cause by their animals (including if it gets out)</a:t>
            </a:r>
          </a:p>
          <a:p>
            <a:pPr lvl="2">
              <a:buFont typeface="Wingdings" panose="05000000000000000000" pitchFamily="2" charset="2"/>
              <a:buChar char="§"/>
            </a:pPr>
            <a:r>
              <a:rPr lang="en-US" dirty="0"/>
              <a:t>If any animal bits an individual, it may be declared vicious in accordance with Animal Ordinance</a:t>
            </a:r>
          </a:p>
          <a:p>
            <a:pPr lvl="2">
              <a:buFont typeface="Wingdings" panose="05000000000000000000" pitchFamily="2" charset="2"/>
              <a:buChar char="§"/>
            </a:pPr>
            <a:r>
              <a:rPr lang="en-US" dirty="0"/>
              <a:t>Tribe’s Animal Control Office may dispose of animal in accordance with Animal Control Ordinance</a:t>
            </a:r>
          </a:p>
        </p:txBody>
      </p:sp>
    </p:spTree>
    <p:extLst>
      <p:ext uri="{BB962C8B-B14F-4D97-AF65-F5344CB8AC3E}">
        <p14:creationId xmlns:p14="http://schemas.microsoft.com/office/powerpoint/2010/main" val="1308116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19F2D-551E-8682-1577-10BD4307B183}"/>
              </a:ext>
            </a:extLst>
          </p:cNvPr>
          <p:cNvSpPr>
            <a:spLocks noGrp="1"/>
          </p:cNvSpPr>
          <p:nvPr>
            <p:ph type="title"/>
          </p:nvPr>
        </p:nvSpPr>
        <p:spPr/>
        <p:txBody>
          <a:bodyPr/>
          <a:lstStyle/>
          <a:p>
            <a:r>
              <a:rPr lang="en-US" dirty="0"/>
              <a:t>Section 8: Use of Land (cont.)</a:t>
            </a:r>
          </a:p>
        </p:txBody>
      </p:sp>
      <p:sp>
        <p:nvSpPr>
          <p:cNvPr id="3" name="Content Placeholder 2">
            <a:extLst>
              <a:ext uri="{FF2B5EF4-FFF2-40B4-BE49-F238E27FC236}">
                <a16:creationId xmlns:a16="http://schemas.microsoft.com/office/drawing/2014/main" id="{CCD6C482-9319-A246-4D14-3980C54923E4}"/>
              </a:ext>
            </a:extLst>
          </p:cNvPr>
          <p:cNvSpPr>
            <a:spLocks noGrp="1"/>
          </p:cNvSpPr>
          <p:nvPr>
            <p:ph idx="1"/>
          </p:nvPr>
        </p:nvSpPr>
        <p:spPr/>
        <p:txBody>
          <a:bodyPr>
            <a:normAutofit lnSpcReduction="10000"/>
          </a:bodyPr>
          <a:lstStyle/>
          <a:p>
            <a:pPr>
              <a:buFont typeface="Wingdings" panose="05000000000000000000" pitchFamily="2" charset="2"/>
              <a:buChar char="§"/>
            </a:pPr>
            <a:r>
              <a:rPr lang="en-US" dirty="0"/>
              <a:t> </a:t>
            </a:r>
            <a:r>
              <a:rPr lang="en-US" b="1" dirty="0"/>
              <a:t>Archeological, Cultural and Biological Features</a:t>
            </a:r>
          </a:p>
          <a:p>
            <a:pPr lvl="1">
              <a:buFont typeface="Wingdings" panose="05000000000000000000" pitchFamily="2" charset="2"/>
              <a:buChar char="§"/>
            </a:pPr>
            <a:r>
              <a:rPr lang="en-US" dirty="0"/>
              <a:t>Notify THPO 14 days in advance of ground disturbance 18 inches or greater. THPO will determine if cultural monitoring is necessary</a:t>
            </a:r>
          </a:p>
          <a:p>
            <a:pPr lvl="1">
              <a:buFont typeface="Wingdings" panose="05000000000000000000" pitchFamily="2" charset="2"/>
              <a:buChar char="§"/>
            </a:pPr>
            <a:r>
              <a:rPr lang="en-US" dirty="0"/>
              <a:t>Notify THPO 14 days in advance of placement of fill dirt</a:t>
            </a:r>
          </a:p>
          <a:p>
            <a:pPr lvl="1">
              <a:buFont typeface="Wingdings" panose="05000000000000000000" pitchFamily="2" charset="2"/>
              <a:buChar char="§"/>
            </a:pPr>
            <a:r>
              <a:rPr lang="en-US" dirty="0"/>
              <a:t>Notify THPO if burial has occurred on assignment prior to date of Ordinance, including location. No additional burials of human remains allowed on assignment</a:t>
            </a:r>
          </a:p>
          <a:p>
            <a:pPr lvl="1">
              <a:buFont typeface="Wingdings" panose="05000000000000000000" pitchFamily="2" charset="2"/>
              <a:buChar char="§"/>
            </a:pPr>
            <a:r>
              <a:rPr lang="en-US" dirty="0"/>
              <a:t>Report to THPO immediately of inadvertent discoveries of human remains, funerary or cultural objects, and any archeological, historical, or biological features found on assignment</a:t>
            </a:r>
          </a:p>
          <a:p>
            <a:pPr lvl="1">
              <a:buFont typeface="Wingdings" panose="05000000000000000000" pitchFamily="2" charset="2"/>
              <a:buChar char="§"/>
            </a:pPr>
            <a:r>
              <a:rPr lang="en-US" dirty="0"/>
              <a:t>Allow THPO to prosecute violation in Tribal Court</a:t>
            </a:r>
          </a:p>
          <a:p>
            <a:pPr>
              <a:buFont typeface="Wingdings" panose="05000000000000000000" pitchFamily="2" charset="2"/>
              <a:buChar char="§"/>
            </a:pPr>
            <a:r>
              <a:rPr lang="en-US" dirty="0"/>
              <a:t> </a:t>
            </a:r>
            <a:r>
              <a:rPr lang="en-US" b="1" dirty="0"/>
              <a:t>Removal of Natural Resources </a:t>
            </a:r>
            <a:r>
              <a:rPr lang="en-US" dirty="0"/>
              <a:t>– Assignee may not remove merchantable natural resources such as timber. May remove nonmerchantable timer with special permit granted by Tribe</a:t>
            </a:r>
          </a:p>
          <a:p>
            <a:pPr>
              <a:buFont typeface="Wingdings" panose="05000000000000000000" pitchFamily="2" charset="2"/>
              <a:buChar char="§"/>
            </a:pPr>
            <a:r>
              <a:rPr lang="en-US" dirty="0"/>
              <a:t> </a:t>
            </a:r>
            <a:r>
              <a:rPr lang="en-US" b="1" dirty="0"/>
              <a:t>Control of Water </a:t>
            </a:r>
            <a:r>
              <a:rPr lang="en-US" dirty="0"/>
              <a:t>– Tribe retains water rights, assignee may just use a reasonable amount of water and not greater than rate aquifer is replenished</a:t>
            </a:r>
          </a:p>
        </p:txBody>
      </p:sp>
    </p:spTree>
    <p:extLst>
      <p:ext uri="{BB962C8B-B14F-4D97-AF65-F5344CB8AC3E}">
        <p14:creationId xmlns:p14="http://schemas.microsoft.com/office/powerpoint/2010/main" val="27646179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A700B-F040-987D-210E-BE172C53BEF7}"/>
              </a:ext>
            </a:extLst>
          </p:cNvPr>
          <p:cNvSpPr>
            <a:spLocks noGrp="1"/>
          </p:cNvSpPr>
          <p:nvPr>
            <p:ph type="title"/>
          </p:nvPr>
        </p:nvSpPr>
        <p:spPr/>
        <p:txBody>
          <a:bodyPr/>
          <a:lstStyle/>
          <a:p>
            <a:r>
              <a:rPr lang="en-US" dirty="0"/>
              <a:t>Section 9: Dispositions of Assignment</a:t>
            </a:r>
          </a:p>
        </p:txBody>
      </p:sp>
      <p:sp>
        <p:nvSpPr>
          <p:cNvPr id="3" name="Content Placeholder 2">
            <a:extLst>
              <a:ext uri="{FF2B5EF4-FFF2-40B4-BE49-F238E27FC236}">
                <a16:creationId xmlns:a16="http://schemas.microsoft.com/office/drawing/2014/main" id="{B5ECDA03-A330-526C-6A2E-8602FF9E1937}"/>
              </a:ext>
            </a:extLst>
          </p:cNvPr>
          <p:cNvSpPr>
            <a:spLocks noGrp="1"/>
          </p:cNvSpPr>
          <p:nvPr>
            <p:ph idx="1"/>
          </p:nvPr>
        </p:nvSpPr>
        <p:spPr>
          <a:xfrm>
            <a:off x="1097279" y="1845733"/>
            <a:ext cx="10629665" cy="4725664"/>
          </a:xfrm>
        </p:spPr>
        <p:txBody>
          <a:bodyPr/>
          <a:lstStyle/>
          <a:p>
            <a:pPr>
              <a:buFont typeface="Wingdings" panose="05000000000000000000" pitchFamily="2" charset="2"/>
              <a:buChar char="§"/>
            </a:pPr>
            <a:r>
              <a:rPr lang="en-US" dirty="0"/>
              <a:t> </a:t>
            </a:r>
            <a:r>
              <a:rPr lang="en-US" b="1" dirty="0"/>
              <a:t>Disposition of Assignment at Death</a:t>
            </a:r>
          </a:p>
          <a:p>
            <a:pPr lvl="1">
              <a:buFont typeface="Wingdings" panose="05000000000000000000" pitchFamily="2" charset="2"/>
              <a:buChar char="§"/>
            </a:pPr>
            <a:r>
              <a:rPr lang="en-US" b="1" dirty="0"/>
              <a:t>Designated Beneficiary </a:t>
            </a:r>
            <a:r>
              <a:rPr lang="en-US" dirty="0"/>
              <a:t>– Assignee may designate beneficiary by completing Assignment Designation Form filed with Tribe (can amend at any time). New forms must be notarized. If form on file at Assignee’s death, Tribal Council may reassign it to designated person but may also reassign or revoke assignment. Outlines process for reassignment. </a:t>
            </a:r>
          </a:p>
          <a:p>
            <a:pPr lvl="2">
              <a:buFont typeface="Wingdings" panose="05000000000000000000" pitchFamily="2" charset="2"/>
              <a:buChar char="§"/>
            </a:pPr>
            <a:r>
              <a:rPr lang="en-US" dirty="0"/>
              <a:t>Primary designee shall have 30 days from date of notice to apply for assignment. If they don’t secondary designee shall have 30 days to apply. If they don’t apply, assignment will revert to the Tribe</a:t>
            </a:r>
          </a:p>
          <a:p>
            <a:pPr lvl="1">
              <a:buFont typeface="Wingdings" panose="05000000000000000000" pitchFamily="2" charset="2"/>
              <a:buChar char="§"/>
            </a:pPr>
            <a:r>
              <a:rPr lang="en-US" b="1" dirty="0"/>
              <a:t>No Designated Beneficiary </a:t>
            </a:r>
            <a:r>
              <a:rPr lang="en-US" dirty="0"/>
              <a:t>– establishes preference list for reassignment if no designated beneficiary</a:t>
            </a:r>
          </a:p>
          <a:p>
            <a:pPr lvl="2">
              <a:buFont typeface="Wingdings" panose="05000000000000000000" pitchFamily="2" charset="2"/>
              <a:buChar char="§"/>
            </a:pPr>
            <a:r>
              <a:rPr lang="en-US" sz="1600" dirty="0"/>
              <a:t>Surviving Spouse (if Tribal Member)</a:t>
            </a:r>
          </a:p>
          <a:p>
            <a:pPr lvl="2">
              <a:buFont typeface="Wingdings" panose="05000000000000000000" pitchFamily="2" charset="2"/>
              <a:buChar char="§"/>
            </a:pPr>
            <a:r>
              <a:rPr lang="en-US" sz="1600" dirty="0"/>
              <a:t>Surviving Spouse, Guardian, or Foster or Adoptive Parent (otherwise ineligible but responsible for care of eligible minor children of deceased assignee) – may grant assignment for benefit of minor children until youngest otherwise eligible child becomes eligible for assignment. Once youngest child is 18, any children of deceased Assignee must apply for assignment. </a:t>
            </a:r>
          </a:p>
          <a:p>
            <a:pPr lvl="2">
              <a:buFont typeface="Wingdings" panose="05000000000000000000" pitchFamily="2" charset="2"/>
              <a:buChar char="§"/>
            </a:pPr>
            <a:r>
              <a:rPr lang="en-US" sz="1600" dirty="0"/>
              <a:t>Surviving Children of Assignee (children may designate amongst themselves who would be best to care for Assignment)</a:t>
            </a:r>
          </a:p>
          <a:p>
            <a:pPr lvl="2">
              <a:buFont typeface="Wingdings" panose="05000000000000000000" pitchFamily="2" charset="2"/>
              <a:buChar char="§"/>
            </a:pPr>
            <a:r>
              <a:rPr lang="en-US" sz="1600" dirty="0"/>
              <a:t>Surviving Grandchildren of Assignee</a:t>
            </a:r>
          </a:p>
          <a:p>
            <a:pPr lvl="2">
              <a:buFont typeface="Wingdings" panose="05000000000000000000" pitchFamily="2" charset="2"/>
              <a:buChar char="§"/>
            </a:pPr>
            <a:r>
              <a:rPr lang="en-US" sz="1600" dirty="0"/>
              <a:t>If no surviving spouse, children, grandchildren, then assignment shall automatically revert to Tribe for reassignment</a:t>
            </a:r>
          </a:p>
        </p:txBody>
      </p:sp>
    </p:spTree>
    <p:extLst>
      <p:ext uri="{BB962C8B-B14F-4D97-AF65-F5344CB8AC3E}">
        <p14:creationId xmlns:p14="http://schemas.microsoft.com/office/powerpoint/2010/main" val="426798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308885-8A8F-4874-5D4E-8025554AB3E1}"/>
              </a:ext>
            </a:extLst>
          </p:cNvPr>
          <p:cNvSpPr>
            <a:spLocks noGrp="1"/>
          </p:cNvSpPr>
          <p:nvPr>
            <p:ph type="title"/>
          </p:nvPr>
        </p:nvSpPr>
        <p:spPr/>
        <p:txBody>
          <a:bodyPr/>
          <a:lstStyle/>
          <a:p>
            <a:pPr algn="ctr"/>
            <a:r>
              <a:rPr lang="en-US" dirty="0"/>
              <a:t>Draft </a:t>
            </a:r>
            <a:br>
              <a:rPr lang="en-US" dirty="0"/>
            </a:br>
            <a:r>
              <a:rPr lang="en-US" dirty="0"/>
              <a:t>Table of Contents</a:t>
            </a:r>
          </a:p>
        </p:txBody>
      </p:sp>
      <p:sp>
        <p:nvSpPr>
          <p:cNvPr id="5" name="Content Placeholder 4">
            <a:extLst>
              <a:ext uri="{FF2B5EF4-FFF2-40B4-BE49-F238E27FC236}">
                <a16:creationId xmlns:a16="http://schemas.microsoft.com/office/drawing/2014/main" id="{1BA1B9BB-2E0B-A36F-E1A4-99B1807CFAD3}"/>
              </a:ext>
            </a:extLst>
          </p:cNvPr>
          <p:cNvSpPr>
            <a:spLocks noGrp="1"/>
          </p:cNvSpPr>
          <p:nvPr>
            <p:ph idx="1"/>
          </p:nvPr>
        </p:nvSpPr>
        <p:spPr/>
        <p:txBody>
          <a:bodyPr>
            <a:normAutofit fontScale="92500" lnSpcReduction="20000"/>
          </a:bodyPr>
          <a:lstStyle/>
          <a:p>
            <a:r>
              <a:rPr lang="en-US" dirty="0"/>
              <a:t>Section 1: Title</a:t>
            </a:r>
          </a:p>
          <a:p>
            <a:r>
              <a:rPr lang="en-US" dirty="0"/>
              <a:t>Section 2: Purpose</a:t>
            </a:r>
          </a:p>
          <a:p>
            <a:r>
              <a:rPr lang="en-US" dirty="0"/>
              <a:t>Section 3: Jurisdiction</a:t>
            </a:r>
          </a:p>
          <a:p>
            <a:r>
              <a:rPr lang="en-US" dirty="0"/>
              <a:t>Section 4: Definitions</a:t>
            </a:r>
          </a:p>
          <a:p>
            <a:r>
              <a:rPr lang="en-US" dirty="0"/>
              <a:t>Section 5: Assignment Approval Authority</a:t>
            </a:r>
          </a:p>
          <a:p>
            <a:r>
              <a:rPr lang="en-US" dirty="0"/>
              <a:t>Section 6: Assignments Generally</a:t>
            </a:r>
          </a:p>
          <a:p>
            <a:r>
              <a:rPr lang="en-US" dirty="0"/>
              <a:t>Section 7: Application Process</a:t>
            </a:r>
          </a:p>
          <a:p>
            <a:r>
              <a:rPr lang="en-US" dirty="0"/>
              <a:t>Section 8: Use of Land</a:t>
            </a:r>
          </a:p>
          <a:p>
            <a:r>
              <a:rPr lang="en-US" dirty="0"/>
              <a:t>Section 9: Disposition of Assignment</a:t>
            </a:r>
          </a:p>
          <a:p>
            <a:r>
              <a:rPr lang="en-US" dirty="0"/>
              <a:t>Section 10: Exchanges and Transfers of Assignments</a:t>
            </a:r>
          </a:p>
          <a:p>
            <a:r>
              <a:rPr lang="en-US" dirty="0"/>
              <a:t>Section 11: Subdivision of Assignments</a:t>
            </a:r>
          </a:p>
          <a:p>
            <a:r>
              <a:rPr lang="en-US" dirty="0"/>
              <a:t>Section 12: Violations and Penalties</a:t>
            </a:r>
          </a:p>
          <a:p>
            <a:r>
              <a:rPr lang="en-US" dirty="0"/>
              <a:t>Section 13: Confidentiality</a:t>
            </a:r>
          </a:p>
          <a:p>
            <a:r>
              <a:rPr lang="en-US" dirty="0"/>
              <a:t>Section 14: Other Provisions</a:t>
            </a:r>
          </a:p>
        </p:txBody>
      </p:sp>
    </p:spTree>
    <p:extLst>
      <p:ext uri="{BB962C8B-B14F-4D97-AF65-F5344CB8AC3E}">
        <p14:creationId xmlns:p14="http://schemas.microsoft.com/office/powerpoint/2010/main" val="5297781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A700B-F040-987D-210E-BE172C53BEF7}"/>
              </a:ext>
            </a:extLst>
          </p:cNvPr>
          <p:cNvSpPr>
            <a:spLocks noGrp="1"/>
          </p:cNvSpPr>
          <p:nvPr>
            <p:ph type="title"/>
          </p:nvPr>
        </p:nvSpPr>
        <p:spPr/>
        <p:txBody>
          <a:bodyPr/>
          <a:lstStyle/>
          <a:p>
            <a:r>
              <a:rPr lang="en-US" dirty="0"/>
              <a:t>Section 9: Dispositions of Assignment</a:t>
            </a:r>
          </a:p>
        </p:txBody>
      </p:sp>
      <p:sp>
        <p:nvSpPr>
          <p:cNvPr id="3" name="Content Placeholder 2">
            <a:extLst>
              <a:ext uri="{FF2B5EF4-FFF2-40B4-BE49-F238E27FC236}">
                <a16:creationId xmlns:a16="http://schemas.microsoft.com/office/drawing/2014/main" id="{B5ECDA03-A330-526C-6A2E-8602FF9E1937}"/>
              </a:ext>
            </a:extLst>
          </p:cNvPr>
          <p:cNvSpPr>
            <a:spLocks noGrp="1"/>
          </p:cNvSpPr>
          <p:nvPr>
            <p:ph idx="1"/>
          </p:nvPr>
        </p:nvSpPr>
        <p:spPr>
          <a:xfrm>
            <a:off x="1097279" y="1845733"/>
            <a:ext cx="10385883" cy="4299885"/>
          </a:xfrm>
        </p:spPr>
        <p:txBody>
          <a:bodyPr>
            <a:normAutofit fontScale="92500" lnSpcReduction="10000"/>
          </a:bodyPr>
          <a:lstStyle/>
          <a:p>
            <a:pPr>
              <a:buFont typeface="Wingdings" panose="05000000000000000000" pitchFamily="2" charset="2"/>
              <a:buChar char="§"/>
            </a:pPr>
            <a:r>
              <a:rPr lang="en-US" dirty="0"/>
              <a:t> </a:t>
            </a:r>
            <a:r>
              <a:rPr lang="en-US" b="1" dirty="0"/>
              <a:t>Disposition of Assignment at Divorce</a:t>
            </a:r>
          </a:p>
          <a:p>
            <a:pPr lvl="1">
              <a:buFont typeface="Wingdings" panose="05000000000000000000" pitchFamily="2" charset="2"/>
              <a:buChar char="§"/>
            </a:pPr>
            <a:r>
              <a:rPr lang="en-US" b="1" dirty="0"/>
              <a:t>Tribal Member Spouse</a:t>
            </a:r>
          </a:p>
          <a:p>
            <a:pPr lvl="2">
              <a:buFont typeface="Wingdings" panose="05000000000000000000" pitchFamily="2" charset="2"/>
              <a:buChar char="§"/>
            </a:pPr>
            <a:r>
              <a:rPr lang="en-US" dirty="0"/>
              <a:t>Should have signed Assignment Disposition Form or an agreement declaring who would get property</a:t>
            </a:r>
          </a:p>
          <a:p>
            <a:pPr lvl="2">
              <a:buFont typeface="Wingdings" panose="05000000000000000000" pitchFamily="2" charset="2"/>
              <a:buChar char="§"/>
            </a:pPr>
            <a:r>
              <a:rPr lang="en-US" dirty="0"/>
              <a:t>If no agreement was signed and spouses not in agreement, either spouse or Tribe may file matter in Tribal Court for resolution</a:t>
            </a:r>
          </a:p>
          <a:p>
            <a:pPr lvl="2">
              <a:buFont typeface="Wingdings" panose="05000000000000000000" pitchFamily="2" charset="2"/>
              <a:buChar char="§"/>
            </a:pPr>
            <a:r>
              <a:rPr lang="en-US" dirty="0"/>
              <a:t>Tribal Court shall determine which spouse based on best interest of the children, if any</a:t>
            </a:r>
          </a:p>
          <a:p>
            <a:pPr lvl="1">
              <a:buFont typeface="Wingdings" panose="05000000000000000000" pitchFamily="2" charset="2"/>
              <a:buChar char="§"/>
            </a:pPr>
            <a:r>
              <a:rPr lang="en-US" b="1" dirty="0"/>
              <a:t>Non-Tribal Member Spouse </a:t>
            </a:r>
            <a:r>
              <a:rPr lang="en-US" dirty="0"/>
              <a:t>– non-spouse having physical custody of couple’s minor children may request to Housing Department to stay on assignment for benefit of minor children. Tribal Council shall determine. If dispute between spouses, then may submit it to Tribal Court for determination based on best interest of children</a:t>
            </a:r>
          </a:p>
          <a:p>
            <a:pPr lvl="1">
              <a:buFont typeface="Wingdings" panose="05000000000000000000" pitchFamily="2" charset="2"/>
              <a:buChar char="§"/>
            </a:pPr>
            <a:r>
              <a:rPr lang="en-US" b="1" dirty="0"/>
              <a:t>No Member Child or Spouse</a:t>
            </a:r>
            <a:r>
              <a:rPr lang="en-US" dirty="0"/>
              <a:t>: non-member spouse shall not be eligible to continue living on assignment</a:t>
            </a:r>
          </a:p>
          <a:p>
            <a:pPr>
              <a:buFont typeface="Wingdings" panose="05000000000000000000" pitchFamily="2" charset="2"/>
              <a:buChar char="§"/>
            </a:pPr>
            <a:r>
              <a:rPr lang="en-US" b="1" dirty="0"/>
              <a:t>Absences or Moving from Rancheria</a:t>
            </a:r>
          </a:p>
          <a:p>
            <a:pPr lvl="1">
              <a:buFont typeface="Wingdings" panose="05000000000000000000" pitchFamily="2" charset="2"/>
              <a:buChar char="§"/>
            </a:pPr>
            <a:r>
              <a:rPr lang="en-US" dirty="0"/>
              <a:t>Cannot be away for more than 6 months within 12-month period for work or health purposes</a:t>
            </a:r>
          </a:p>
          <a:p>
            <a:pPr lvl="1">
              <a:buFont typeface="Wingdings" panose="05000000000000000000" pitchFamily="2" charset="2"/>
              <a:buChar char="§"/>
            </a:pPr>
            <a:r>
              <a:rPr lang="en-US" dirty="0"/>
              <a:t>Active Military can designate family or Tribal Member to live on assignment during absence – must provide 30-day notice to Tribe (no less than 10) prior to deployment</a:t>
            </a:r>
          </a:p>
          <a:p>
            <a:pPr lvl="1">
              <a:buFont typeface="Wingdings" panose="05000000000000000000" pitchFamily="2" charset="2"/>
              <a:buChar char="§"/>
            </a:pPr>
            <a:r>
              <a:rPr lang="en-US" dirty="0"/>
              <a:t>If move temporarily or permanently – must give 10 days notice to Tribe. If move permanently, their assignment shall terminate. May request that their designee be reassigned the assignment. </a:t>
            </a:r>
          </a:p>
          <a:p>
            <a:pPr lvl="1">
              <a:buFont typeface="Wingdings" panose="05000000000000000000" pitchFamily="2" charset="2"/>
              <a:buChar char="§"/>
            </a:pPr>
            <a:r>
              <a:rPr lang="en-US" dirty="0"/>
              <a:t>Outlines process if Assignee fails to notify Tribe that they moved</a:t>
            </a:r>
          </a:p>
        </p:txBody>
      </p:sp>
    </p:spTree>
    <p:extLst>
      <p:ext uri="{BB962C8B-B14F-4D97-AF65-F5344CB8AC3E}">
        <p14:creationId xmlns:p14="http://schemas.microsoft.com/office/powerpoint/2010/main" val="10995290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A700B-F040-987D-210E-BE172C53BEF7}"/>
              </a:ext>
            </a:extLst>
          </p:cNvPr>
          <p:cNvSpPr>
            <a:spLocks noGrp="1"/>
          </p:cNvSpPr>
          <p:nvPr>
            <p:ph type="title"/>
          </p:nvPr>
        </p:nvSpPr>
        <p:spPr/>
        <p:txBody>
          <a:bodyPr/>
          <a:lstStyle/>
          <a:p>
            <a:r>
              <a:rPr lang="en-US" dirty="0"/>
              <a:t>Section 9: Dispositions of Assignment</a:t>
            </a:r>
          </a:p>
        </p:txBody>
      </p:sp>
      <p:sp>
        <p:nvSpPr>
          <p:cNvPr id="3" name="Content Placeholder 2">
            <a:extLst>
              <a:ext uri="{FF2B5EF4-FFF2-40B4-BE49-F238E27FC236}">
                <a16:creationId xmlns:a16="http://schemas.microsoft.com/office/drawing/2014/main" id="{B5ECDA03-A330-526C-6A2E-8602FF9E1937}"/>
              </a:ext>
            </a:extLst>
          </p:cNvPr>
          <p:cNvSpPr>
            <a:spLocks noGrp="1"/>
          </p:cNvSpPr>
          <p:nvPr>
            <p:ph idx="1"/>
          </p:nvPr>
        </p:nvSpPr>
        <p:spPr>
          <a:xfrm>
            <a:off x="1097279" y="1845733"/>
            <a:ext cx="10385883" cy="4448741"/>
          </a:xfrm>
        </p:spPr>
        <p:txBody>
          <a:bodyPr>
            <a:normAutofit/>
          </a:bodyPr>
          <a:lstStyle/>
          <a:p>
            <a:pPr>
              <a:buFont typeface="Wingdings" panose="05000000000000000000" pitchFamily="2" charset="2"/>
              <a:buChar char="§"/>
            </a:pPr>
            <a:r>
              <a:rPr lang="en-US" dirty="0"/>
              <a:t> </a:t>
            </a:r>
            <a:r>
              <a:rPr lang="en-US" b="1" dirty="0"/>
              <a:t>Relinquishment of Assignment</a:t>
            </a:r>
            <a:r>
              <a:rPr lang="en-US" dirty="0"/>
              <a:t>- Assignee may relinquish at any time in writing and be eligible for future assignments. If assignment designation form on file, Tribal Council may redesignate to them</a:t>
            </a:r>
          </a:p>
          <a:p>
            <a:pPr>
              <a:buFont typeface="Wingdings" panose="05000000000000000000" pitchFamily="2" charset="2"/>
              <a:buChar char="§"/>
            </a:pPr>
            <a:r>
              <a:rPr lang="en-US" b="1" dirty="0"/>
              <a:t>Revocation of Assignment</a:t>
            </a:r>
          </a:p>
          <a:p>
            <a:pPr lvl="1">
              <a:buFont typeface="Wingdings" panose="05000000000000000000" pitchFamily="2" charset="2"/>
              <a:buChar char="§"/>
            </a:pPr>
            <a:r>
              <a:rPr lang="en-US" dirty="0"/>
              <a:t>Tribal Council has power to revoke any assignment being used contrary to Ordinance, including violations</a:t>
            </a:r>
          </a:p>
          <a:p>
            <a:pPr lvl="1">
              <a:buFont typeface="Wingdings" panose="05000000000000000000" pitchFamily="2" charset="2"/>
              <a:buChar char="§"/>
            </a:pPr>
            <a:r>
              <a:rPr lang="en-US" dirty="0"/>
              <a:t>Tribal Council may implement probationary period and outline terms and conditions Assignee must adhere to in order to protect assignment from revocation. Probation may be no more than 6 months</a:t>
            </a:r>
          </a:p>
          <a:p>
            <a:pPr lvl="1">
              <a:buFont typeface="Wingdings" panose="05000000000000000000" pitchFamily="2" charset="2"/>
              <a:buChar char="§"/>
            </a:pPr>
            <a:r>
              <a:rPr lang="en-US" dirty="0"/>
              <a:t>Revocation Process: </a:t>
            </a:r>
          </a:p>
          <a:p>
            <a:pPr lvl="2">
              <a:buFont typeface="Wingdings" panose="05000000000000000000" pitchFamily="2" charset="2"/>
              <a:buChar char="§"/>
            </a:pPr>
            <a:r>
              <a:rPr lang="en-US" dirty="0"/>
              <a:t>Notice to Assignee of revocation</a:t>
            </a:r>
          </a:p>
          <a:p>
            <a:pPr lvl="2">
              <a:buFont typeface="Wingdings" panose="05000000000000000000" pitchFamily="2" charset="2"/>
              <a:buChar char="§"/>
            </a:pPr>
            <a:r>
              <a:rPr lang="en-US" dirty="0"/>
              <a:t>30 days to submit written request to appear before Council and present evidence why shouldn’t be revoked</a:t>
            </a:r>
          </a:p>
          <a:p>
            <a:pPr lvl="2">
              <a:buFont typeface="Wingdings" panose="05000000000000000000" pitchFamily="2" charset="2"/>
              <a:buChar char="§"/>
            </a:pPr>
            <a:r>
              <a:rPr lang="en-US" dirty="0"/>
              <a:t>Appear and state case</a:t>
            </a:r>
          </a:p>
          <a:p>
            <a:pPr lvl="2">
              <a:buFont typeface="Wingdings" panose="05000000000000000000" pitchFamily="2" charset="2"/>
              <a:buChar char="§"/>
            </a:pPr>
            <a:r>
              <a:rPr lang="en-US" dirty="0"/>
              <a:t>Tribal Council has 30 days from appearance to make determination</a:t>
            </a:r>
          </a:p>
          <a:p>
            <a:pPr lvl="2">
              <a:buFont typeface="Wingdings" panose="05000000000000000000" pitchFamily="2" charset="2"/>
              <a:buChar char="§"/>
            </a:pPr>
            <a:r>
              <a:rPr lang="en-US" dirty="0"/>
              <a:t>Assignee may appeal Tribal Council decision to Tribal Court – Tribal Court may only review whether procedures were followed. Tribal Court decision is final. Tribal Court may also assist in eviction as needed</a:t>
            </a:r>
          </a:p>
        </p:txBody>
      </p:sp>
    </p:spTree>
    <p:extLst>
      <p:ext uri="{BB962C8B-B14F-4D97-AF65-F5344CB8AC3E}">
        <p14:creationId xmlns:p14="http://schemas.microsoft.com/office/powerpoint/2010/main" val="3580041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79AFA-5D83-599D-EF24-4212D75061EE}"/>
              </a:ext>
            </a:extLst>
          </p:cNvPr>
          <p:cNvSpPr>
            <a:spLocks noGrp="1"/>
          </p:cNvSpPr>
          <p:nvPr>
            <p:ph type="title"/>
          </p:nvPr>
        </p:nvSpPr>
        <p:spPr/>
        <p:txBody>
          <a:bodyPr/>
          <a:lstStyle/>
          <a:p>
            <a:r>
              <a:rPr lang="en-US" dirty="0"/>
              <a:t>Section 10: Exchanges and Transfers of Assignments</a:t>
            </a:r>
          </a:p>
        </p:txBody>
      </p:sp>
      <p:sp>
        <p:nvSpPr>
          <p:cNvPr id="3" name="Content Placeholder 2">
            <a:extLst>
              <a:ext uri="{FF2B5EF4-FFF2-40B4-BE49-F238E27FC236}">
                <a16:creationId xmlns:a16="http://schemas.microsoft.com/office/drawing/2014/main" id="{5AA68120-7C7B-FE5A-FD69-11EC43DFC0A4}"/>
              </a:ext>
            </a:extLst>
          </p:cNvPr>
          <p:cNvSpPr>
            <a:spLocks noGrp="1"/>
          </p:cNvSpPr>
          <p:nvPr>
            <p:ph idx="1"/>
          </p:nvPr>
        </p:nvSpPr>
        <p:spPr/>
        <p:txBody>
          <a:bodyPr/>
          <a:lstStyle/>
          <a:p>
            <a:pPr>
              <a:buFont typeface="Wingdings" panose="05000000000000000000" pitchFamily="2" charset="2"/>
              <a:buChar char="§"/>
            </a:pPr>
            <a:r>
              <a:rPr lang="en-US" dirty="0"/>
              <a:t> No exchanges or transfers of assignments without written approval of the Tribal Council</a:t>
            </a:r>
          </a:p>
          <a:p>
            <a:pPr>
              <a:buFont typeface="Wingdings" panose="05000000000000000000" pitchFamily="2" charset="2"/>
              <a:buChar char="§"/>
            </a:pPr>
            <a:r>
              <a:rPr lang="en-US" dirty="0"/>
              <a:t> Must request permission from Tribal Council by submitting the Assignment Exchange/Transfer Request Form. Tribal Council has 30 days to grant or deny the request. </a:t>
            </a:r>
          </a:p>
          <a:p>
            <a:pPr>
              <a:buFont typeface="Wingdings" panose="05000000000000000000" pitchFamily="2" charset="2"/>
              <a:buChar char="§"/>
            </a:pPr>
            <a:r>
              <a:rPr lang="en-US" dirty="0"/>
              <a:t>If approved, new certificates must be issued (including for reassignments that results from death, divorce, moving from Rancheria, exchanges, transfers, relinquishment or revocation)</a:t>
            </a:r>
          </a:p>
        </p:txBody>
      </p:sp>
    </p:spTree>
    <p:extLst>
      <p:ext uri="{BB962C8B-B14F-4D97-AF65-F5344CB8AC3E}">
        <p14:creationId xmlns:p14="http://schemas.microsoft.com/office/powerpoint/2010/main" val="26216155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19C3B-8792-7214-64B1-C776627B907C}"/>
              </a:ext>
            </a:extLst>
          </p:cNvPr>
          <p:cNvSpPr>
            <a:spLocks noGrp="1"/>
          </p:cNvSpPr>
          <p:nvPr>
            <p:ph type="title"/>
          </p:nvPr>
        </p:nvSpPr>
        <p:spPr/>
        <p:txBody>
          <a:bodyPr/>
          <a:lstStyle/>
          <a:p>
            <a:r>
              <a:rPr lang="en-US" dirty="0"/>
              <a:t>Section 11: Subdivision of Assignments</a:t>
            </a:r>
          </a:p>
        </p:txBody>
      </p:sp>
      <p:sp>
        <p:nvSpPr>
          <p:cNvPr id="3" name="Content Placeholder 2">
            <a:extLst>
              <a:ext uri="{FF2B5EF4-FFF2-40B4-BE49-F238E27FC236}">
                <a16:creationId xmlns:a16="http://schemas.microsoft.com/office/drawing/2014/main" id="{7F88DC2F-DFA4-C378-CA19-2953E377BDF5}"/>
              </a:ext>
            </a:extLst>
          </p:cNvPr>
          <p:cNvSpPr>
            <a:spLocks noGrp="1"/>
          </p:cNvSpPr>
          <p:nvPr>
            <p:ph idx="1"/>
          </p:nvPr>
        </p:nvSpPr>
        <p:spPr/>
        <p:txBody>
          <a:bodyPr>
            <a:normAutofit/>
          </a:bodyPr>
          <a:lstStyle/>
          <a:p>
            <a:pPr>
              <a:buFont typeface="Wingdings" panose="05000000000000000000" pitchFamily="2" charset="2"/>
              <a:buChar char="§"/>
            </a:pPr>
            <a:r>
              <a:rPr lang="en-US" dirty="0"/>
              <a:t> Tribal Council has the power to subdivide an assignment at any time at its sole discretion</a:t>
            </a:r>
          </a:p>
          <a:p>
            <a:pPr>
              <a:buFont typeface="Wingdings" panose="05000000000000000000" pitchFamily="2" charset="2"/>
              <a:buChar char="§"/>
            </a:pPr>
            <a:r>
              <a:rPr lang="en-US" dirty="0"/>
              <a:t> Assignee shall not be compensated by the Tribe for the subdivision. </a:t>
            </a:r>
          </a:p>
          <a:p>
            <a:pPr>
              <a:buFont typeface="Wingdings" panose="05000000000000000000" pitchFamily="2" charset="2"/>
              <a:buChar char="§"/>
            </a:pPr>
            <a:r>
              <a:rPr lang="en-US" dirty="0"/>
              <a:t>Assignee may also request subdivision on the Assignment Subdivision Request Form.</a:t>
            </a:r>
          </a:p>
          <a:p>
            <a:pPr lvl="1">
              <a:buFont typeface="Wingdings" panose="05000000000000000000" pitchFamily="2" charset="2"/>
              <a:buChar char="§"/>
            </a:pPr>
            <a:r>
              <a:rPr lang="en-US" dirty="0"/>
              <a:t> Request must include a map of the proposed subdivision, including placement of the proposed dwellings. </a:t>
            </a:r>
          </a:p>
          <a:p>
            <a:pPr lvl="1">
              <a:buFont typeface="Wingdings" panose="05000000000000000000" pitchFamily="2" charset="2"/>
              <a:buChar char="§"/>
            </a:pPr>
            <a:r>
              <a:rPr lang="en-US" dirty="0"/>
              <a:t>Assignee can only retain assignment of one subdivision tract. </a:t>
            </a:r>
          </a:p>
          <a:p>
            <a:pPr lvl="1">
              <a:buFont typeface="Wingdings" panose="05000000000000000000" pitchFamily="2" charset="2"/>
              <a:buChar char="§"/>
            </a:pPr>
            <a:r>
              <a:rPr lang="en-US" dirty="0"/>
              <a:t>Assignee may designate the remaining parcels are granted to eligible individuals listed on the form.</a:t>
            </a:r>
          </a:p>
          <a:p>
            <a:pPr>
              <a:buFont typeface="Wingdings" panose="05000000000000000000" pitchFamily="2" charset="2"/>
              <a:buChar char="§"/>
            </a:pPr>
            <a:r>
              <a:rPr lang="en-US" dirty="0"/>
              <a:t> Housing Department shall complete due diligence on request for subdivision</a:t>
            </a:r>
          </a:p>
          <a:p>
            <a:pPr>
              <a:buFont typeface="Wingdings" panose="05000000000000000000" pitchFamily="2" charset="2"/>
              <a:buChar char="§"/>
            </a:pPr>
            <a:r>
              <a:rPr lang="en-US" dirty="0"/>
              <a:t> Following Housing Department due diligence, Tribal Council shall approve or deny request. If approve, issue new certificate</a:t>
            </a:r>
          </a:p>
        </p:txBody>
      </p:sp>
    </p:spTree>
    <p:extLst>
      <p:ext uri="{BB962C8B-B14F-4D97-AF65-F5344CB8AC3E}">
        <p14:creationId xmlns:p14="http://schemas.microsoft.com/office/powerpoint/2010/main" val="36218691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93756-A030-BE13-5C71-0489A84DDF32}"/>
              </a:ext>
            </a:extLst>
          </p:cNvPr>
          <p:cNvSpPr>
            <a:spLocks noGrp="1"/>
          </p:cNvSpPr>
          <p:nvPr>
            <p:ph type="title"/>
          </p:nvPr>
        </p:nvSpPr>
        <p:spPr/>
        <p:txBody>
          <a:bodyPr/>
          <a:lstStyle/>
          <a:p>
            <a:r>
              <a:rPr lang="en-US" dirty="0"/>
              <a:t>Section 12: Violations and Penalties</a:t>
            </a:r>
          </a:p>
        </p:txBody>
      </p:sp>
      <p:sp>
        <p:nvSpPr>
          <p:cNvPr id="3" name="Content Placeholder 2">
            <a:extLst>
              <a:ext uri="{FF2B5EF4-FFF2-40B4-BE49-F238E27FC236}">
                <a16:creationId xmlns:a16="http://schemas.microsoft.com/office/drawing/2014/main" id="{0D4F11C8-72E0-0B16-D9DB-73DE58584926}"/>
              </a:ext>
            </a:extLst>
          </p:cNvPr>
          <p:cNvSpPr>
            <a:spLocks noGrp="1"/>
          </p:cNvSpPr>
          <p:nvPr>
            <p:ph idx="1"/>
          </p:nvPr>
        </p:nvSpPr>
        <p:spPr/>
        <p:txBody>
          <a:bodyPr>
            <a:normAutofit fontScale="92500" lnSpcReduction="20000"/>
          </a:bodyPr>
          <a:lstStyle/>
          <a:p>
            <a:pPr>
              <a:buFont typeface="Wingdings" panose="05000000000000000000" pitchFamily="2" charset="2"/>
              <a:buChar char="§"/>
            </a:pPr>
            <a:r>
              <a:rPr lang="en-US" dirty="0"/>
              <a:t> </a:t>
            </a:r>
            <a:r>
              <a:rPr lang="en-US" b="1" dirty="0"/>
              <a:t>Assignments are subject to revocation for the following violations</a:t>
            </a:r>
            <a:r>
              <a:rPr lang="en-US" dirty="0"/>
              <a:t>: </a:t>
            </a:r>
          </a:p>
          <a:p>
            <a:pPr lvl="1">
              <a:buFont typeface="Wingdings" panose="05000000000000000000" pitchFamily="2" charset="2"/>
              <a:buChar char="§"/>
            </a:pPr>
            <a:r>
              <a:rPr lang="en-US" dirty="0"/>
              <a:t>Using premises for unlawful purposes</a:t>
            </a:r>
          </a:p>
          <a:p>
            <a:pPr lvl="1">
              <a:buFont typeface="Wingdings" panose="05000000000000000000" pitchFamily="2" charset="2"/>
              <a:buChar char="§"/>
            </a:pPr>
            <a:r>
              <a:rPr lang="en-US" dirty="0"/>
              <a:t>Transferring, assigning, or exchanging an assignment without the approval of the Tribal Council</a:t>
            </a:r>
          </a:p>
          <a:p>
            <a:pPr lvl="1">
              <a:buFont typeface="Wingdings" panose="05000000000000000000" pitchFamily="2" charset="2"/>
              <a:buChar char="§"/>
            </a:pPr>
            <a:r>
              <a:rPr lang="en-US" dirty="0"/>
              <a:t>Illegally, without approval of Tribal Council, granting leases, easement, or rights-of-way</a:t>
            </a:r>
          </a:p>
          <a:p>
            <a:pPr lvl="1">
              <a:buFont typeface="Wingdings" panose="05000000000000000000" pitchFamily="2" charset="2"/>
              <a:buChar char="§"/>
            </a:pPr>
            <a:r>
              <a:rPr lang="en-US" dirty="0"/>
              <a:t>Removing, without approval, fixed improvements from property (if Standard or Rental Assignment)</a:t>
            </a:r>
          </a:p>
          <a:p>
            <a:pPr lvl="1">
              <a:buFont typeface="Wingdings" panose="05000000000000000000" pitchFamily="2" charset="2"/>
              <a:buChar char="§"/>
            </a:pPr>
            <a:r>
              <a:rPr lang="en-US" dirty="0"/>
              <a:t>Creating public nuisance or allowing unsafe condition to exist</a:t>
            </a:r>
          </a:p>
          <a:p>
            <a:pPr lvl="1">
              <a:buFont typeface="Wingdings" panose="05000000000000000000" pitchFamily="2" charset="2"/>
              <a:buChar char="§"/>
            </a:pPr>
            <a:r>
              <a:rPr lang="en-US" dirty="0"/>
              <a:t>Unauthorized destruction of land or damage to land or resource</a:t>
            </a:r>
          </a:p>
          <a:p>
            <a:pPr lvl="1">
              <a:buFont typeface="Wingdings" panose="05000000000000000000" pitchFamily="2" charset="2"/>
              <a:buChar char="§"/>
            </a:pPr>
            <a:r>
              <a:rPr lang="en-US" dirty="0"/>
              <a:t>Non-use of the property (i.e., failure to live there) or abandoning assignment</a:t>
            </a:r>
          </a:p>
          <a:p>
            <a:pPr lvl="1">
              <a:buFont typeface="Wingdings" panose="05000000000000000000" pitchFamily="2" charset="2"/>
              <a:buChar char="§"/>
            </a:pPr>
            <a:r>
              <a:rPr lang="en-US" dirty="0"/>
              <a:t>Falsifying application</a:t>
            </a:r>
          </a:p>
          <a:p>
            <a:pPr lvl="1">
              <a:buFont typeface="Wingdings" panose="05000000000000000000" pitchFamily="2" charset="2"/>
              <a:buChar char="§"/>
            </a:pPr>
            <a:r>
              <a:rPr lang="en-US" dirty="0"/>
              <a:t>Failure to notify Housing of changes in occupancy and/or disclose occupant’s convicted Sexual Offenses</a:t>
            </a:r>
          </a:p>
          <a:p>
            <a:pPr lvl="1">
              <a:buFont typeface="Wingdings" panose="05000000000000000000" pitchFamily="2" charset="2"/>
              <a:buChar char="§"/>
            </a:pPr>
            <a:r>
              <a:rPr lang="en-US" dirty="0"/>
              <a:t>Not in compliance with tribal or federal law</a:t>
            </a:r>
          </a:p>
          <a:p>
            <a:pPr lvl="1">
              <a:buFont typeface="Wingdings" panose="05000000000000000000" pitchFamily="2" charset="2"/>
              <a:buChar char="§"/>
            </a:pPr>
            <a:r>
              <a:rPr lang="en-US" dirty="0"/>
              <a:t>Assignee is harboring on the assignment a person excluded from the Rancheria or presents heath and safety threat</a:t>
            </a:r>
          </a:p>
          <a:p>
            <a:pPr lvl="1">
              <a:buFont typeface="Wingdings" panose="05000000000000000000" pitchFamily="2" charset="2"/>
              <a:buChar char="§"/>
            </a:pPr>
            <a:r>
              <a:rPr lang="en-US" dirty="0"/>
              <a:t>Assignee is guilty of child, family or elder abuse or is allowing illegal drug possession, use, distribution or production on assignment.</a:t>
            </a:r>
          </a:p>
        </p:txBody>
      </p:sp>
    </p:spTree>
    <p:extLst>
      <p:ext uri="{BB962C8B-B14F-4D97-AF65-F5344CB8AC3E}">
        <p14:creationId xmlns:p14="http://schemas.microsoft.com/office/powerpoint/2010/main" val="21555891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93756-A030-BE13-5C71-0489A84DDF32}"/>
              </a:ext>
            </a:extLst>
          </p:cNvPr>
          <p:cNvSpPr>
            <a:spLocks noGrp="1"/>
          </p:cNvSpPr>
          <p:nvPr>
            <p:ph type="title"/>
          </p:nvPr>
        </p:nvSpPr>
        <p:spPr/>
        <p:txBody>
          <a:bodyPr/>
          <a:lstStyle/>
          <a:p>
            <a:r>
              <a:rPr lang="en-US" dirty="0"/>
              <a:t>Section 12: Violations and Penalties</a:t>
            </a:r>
          </a:p>
        </p:txBody>
      </p:sp>
      <p:sp>
        <p:nvSpPr>
          <p:cNvPr id="3" name="Content Placeholder 2">
            <a:extLst>
              <a:ext uri="{FF2B5EF4-FFF2-40B4-BE49-F238E27FC236}">
                <a16:creationId xmlns:a16="http://schemas.microsoft.com/office/drawing/2014/main" id="{0D4F11C8-72E0-0B16-D9DB-73DE58584926}"/>
              </a:ext>
            </a:extLst>
          </p:cNvPr>
          <p:cNvSpPr>
            <a:spLocks noGrp="1"/>
          </p:cNvSpPr>
          <p:nvPr>
            <p:ph idx="1"/>
          </p:nvPr>
        </p:nvSpPr>
        <p:spPr>
          <a:xfrm>
            <a:off x="1066800" y="1831557"/>
            <a:ext cx="10058400" cy="4023360"/>
          </a:xfrm>
        </p:spPr>
        <p:txBody>
          <a:bodyPr>
            <a:normAutofit/>
          </a:bodyPr>
          <a:lstStyle/>
          <a:p>
            <a:pPr>
              <a:buFont typeface="Wingdings" panose="05000000000000000000" pitchFamily="2" charset="2"/>
              <a:buChar char="§"/>
            </a:pPr>
            <a:r>
              <a:rPr lang="en-US" dirty="0"/>
              <a:t> </a:t>
            </a:r>
            <a:r>
              <a:rPr lang="en-US" b="1" dirty="0"/>
              <a:t>Penalties</a:t>
            </a:r>
          </a:p>
          <a:p>
            <a:pPr lvl="1">
              <a:buFont typeface="Wingdings" panose="05000000000000000000" pitchFamily="2" charset="2"/>
              <a:buChar char="§"/>
            </a:pPr>
            <a:r>
              <a:rPr lang="en-US" dirty="0"/>
              <a:t>Tribal Court shall have sole power to impose penalties </a:t>
            </a:r>
          </a:p>
          <a:p>
            <a:pPr lvl="1">
              <a:buFont typeface="Wingdings" panose="05000000000000000000" pitchFamily="2" charset="2"/>
              <a:buChar char="§"/>
            </a:pPr>
            <a:r>
              <a:rPr lang="en-US" dirty="0"/>
              <a:t>Tribe can petition Tribal Court to impose penalty on Assignee. Tribal Court shall hold a hearing on the petition. </a:t>
            </a:r>
          </a:p>
          <a:p>
            <a:pPr>
              <a:buFont typeface="Wingdings" panose="05000000000000000000" pitchFamily="2" charset="2"/>
              <a:buChar char="§"/>
            </a:pPr>
            <a:r>
              <a:rPr lang="en-US" dirty="0"/>
              <a:t>Penalties may include: </a:t>
            </a:r>
          </a:p>
          <a:p>
            <a:pPr lvl="1">
              <a:buFont typeface="Wingdings" panose="05000000000000000000" pitchFamily="2" charset="2"/>
              <a:buChar char="§"/>
            </a:pPr>
            <a:r>
              <a:rPr lang="en-US" dirty="0"/>
              <a:t>1</a:t>
            </a:r>
            <a:r>
              <a:rPr lang="en-US" baseline="30000" dirty="0"/>
              <a:t>st</a:t>
            </a:r>
            <a:r>
              <a:rPr lang="en-US" dirty="0"/>
              <a:t> Offense: $500.00</a:t>
            </a:r>
          </a:p>
          <a:p>
            <a:pPr lvl="1">
              <a:buFont typeface="Wingdings" panose="05000000000000000000" pitchFamily="2" charset="2"/>
              <a:buChar char="§"/>
            </a:pPr>
            <a:r>
              <a:rPr lang="en-US" dirty="0"/>
              <a:t>2</a:t>
            </a:r>
            <a:r>
              <a:rPr lang="en-US" baseline="30000" dirty="0"/>
              <a:t>nd</a:t>
            </a:r>
            <a:r>
              <a:rPr lang="en-US" dirty="0"/>
              <a:t> Offense: Increase fine $100 per incident or per day up to $1,000.00 per violation. </a:t>
            </a:r>
          </a:p>
          <a:p>
            <a:pPr lvl="2">
              <a:buFont typeface="Wingdings" panose="05000000000000000000" pitchFamily="2" charset="2"/>
              <a:buChar char="§"/>
            </a:pPr>
            <a:r>
              <a:rPr lang="en-US" dirty="0"/>
              <a:t>Each day may be considered a separate violation</a:t>
            </a:r>
          </a:p>
          <a:p>
            <a:pPr lvl="1">
              <a:buFont typeface="Wingdings" panose="05000000000000000000" pitchFamily="2" charset="2"/>
              <a:buChar char="§"/>
            </a:pPr>
            <a:r>
              <a:rPr lang="en-US" dirty="0"/>
              <a:t>Any other penalty determined appropriate by Tribal Court findings (such as eviction, etc.)</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9096349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C9450-AE29-9C8D-7311-3C42F71FE416}"/>
              </a:ext>
            </a:extLst>
          </p:cNvPr>
          <p:cNvSpPr>
            <a:spLocks noGrp="1"/>
          </p:cNvSpPr>
          <p:nvPr>
            <p:ph type="title"/>
          </p:nvPr>
        </p:nvSpPr>
        <p:spPr/>
        <p:txBody>
          <a:bodyPr/>
          <a:lstStyle/>
          <a:p>
            <a:r>
              <a:rPr lang="en-US" dirty="0"/>
              <a:t>Section 13: Confidentiality</a:t>
            </a:r>
          </a:p>
        </p:txBody>
      </p:sp>
      <p:sp>
        <p:nvSpPr>
          <p:cNvPr id="3" name="Content Placeholder 2">
            <a:extLst>
              <a:ext uri="{FF2B5EF4-FFF2-40B4-BE49-F238E27FC236}">
                <a16:creationId xmlns:a16="http://schemas.microsoft.com/office/drawing/2014/main" id="{4958F4A2-A568-8B9B-DF8C-99CD3E3E0D35}"/>
              </a:ext>
            </a:extLst>
          </p:cNvPr>
          <p:cNvSpPr>
            <a:spLocks noGrp="1"/>
          </p:cNvSpPr>
          <p:nvPr>
            <p:ph idx="1"/>
          </p:nvPr>
        </p:nvSpPr>
        <p:spPr/>
        <p:txBody>
          <a:bodyPr>
            <a:normAutofit fontScale="92500" lnSpcReduction="10000"/>
          </a:bodyPr>
          <a:lstStyle/>
          <a:p>
            <a:pPr>
              <a:buFont typeface="Wingdings" panose="05000000000000000000" pitchFamily="2" charset="2"/>
              <a:buChar char="§"/>
            </a:pPr>
            <a:r>
              <a:rPr lang="en-US" dirty="0"/>
              <a:t> Assignment records are confidential</a:t>
            </a:r>
          </a:p>
          <a:p>
            <a:pPr>
              <a:buFont typeface="Wingdings" panose="05000000000000000000" pitchFamily="2" charset="2"/>
              <a:buChar char="§"/>
            </a:pPr>
            <a:r>
              <a:rPr lang="en-US" dirty="0"/>
              <a:t> Only Tribal Council members and designated staff shall have access unless: </a:t>
            </a:r>
          </a:p>
          <a:p>
            <a:pPr lvl="1">
              <a:buFont typeface="Wingdings" panose="05000000000000000000" pitchFamily="2" charset="2"/>
              <a:buChar char="§"/>
            </a:pPr>
            <a:r>
              <a:rPr lang="en-US" dirty="0"/>
              <a:t>Assignee completes a Release of Information Form. If so, may give to: </a:t>
            </a:r>
          </a:p>
          <a:p>
            <a:pPr lvl="2">
              <a:buFont typeface="Wingdings" panose="05000000000000000000" pitchFamily="2" charset="2"/>
              <a:buChar char="§"/>
            </a:pPr>
            <a:r>
              <a:rPr lang="en-US" dirty="0"/>
              <a:t>Individual asking to see file of his/her parents or children</a:t>
            </a:r>
          </a:p>
          <a:p>
            <a:pPr lvl="2">
              <a:buFont typeface="Wingdings" panose="05000000000000000000" pitchFamily="2" charset="2"/>
              <a:buChar char="§"/>
            </a:pPr>
            <a:r>
              <a:rPr lang="en-US" dirty="0"/>
              <a:t>Attorney following proof of representation of an individual</a:t>
            </a:r>
          </a:p>
          <a:p>
            <a:pPr lvl="2">
              <a:buFont typeface="Wingdings" panose="05000000000000000000" pitchFamily="2" charset="2"/>
              <a:buChar char="§"/>
            </a:pPr>
            <a:r>
              <a:rPr lang="en-US" dirty="0"/>
              <a:t>Tribal departments, committees, officials, federal and state agencies when needed for proof for enrollment, aid, services ,etc. </a:t>
            </a:r>
          </a:p>
          <a:p>
            <a:pPr lvl="1">
              <a:buFont typeface="Wingdings" panose="05000000000000000000" pitchFamily="2" charset="2"/>
              <a:buChar char="§"/>
            </a:pPr>
            <a:r>
              <a:rPr lang="en-US" dirty="0"/>
              <a:t>Event of an active emergency the Tribal Council or staff may release the information (must document why, to whom and what information was released) </a:t>
            </a:r>
          </a:p>
          <a:p>
            <a:pPr lvl="1">
              <a:buFont typeface="Wingdings" panose="05000000000000000000" pitchFamily="2" charset="2"/>
              <a:buChar char="§"/>
            </a:pPr>
            <a:r>
              <a:rPr lang="en-US" dirty="0"/>
              <a:t>Information made available to members of the Tribal Council and/or staff shall only be used for eligible purposes for aid, services or other tribal benefits</a:t>
            </a:r>
          </a:p>
          <a:p>
            <a:pPr lvl="1">
              <a:buFont typeface="Wingdings" panose="05000000000000000000" pitchFamily="2" charset="2"/>
              <a:buChar char="§"/>
            </a:pPr>
            <a:r>
              <a:rPr lang="en-US" dirty="0"/>
              <a:t>Tribal Council may authorize a release of information to a process server or government agency by majority vote</a:t>
            </a:r>
          </a:p>
          <a:p>
            <a:pPr>
              <a:buFont typeface="Wingdings" panose="05000000000000000000" pitchFamily="2" charset="2"/>
              <a:buChar char="§"/>
            </a:pPr>
            <a:r>
              <a:rPr lang="en-US" dirty="0"/>
              <a:t>Access to a file shall be documented</a:t>
            </a:r>
          </a:p>
          <a:p>
            <a:pPr>
              <a:buFont typeface="Wingdings" panose="05000000000000000000" pitchFamily="2" charset="2"/>
              <a:buChar char="§"/>
            </a:pPr>
            <a:r>
              <a:rPr lang="en-US" dirty="0"/>
              <a:t>Regular training of staff re confidential nature of files</a:t>
            </a:r>
          </a:p>
        </p:txBody>
      </p:sp>
    </p:spTree>
    <p:extLst>
      <p:ext uri="{BB962C8B-B14F-4D97-AF65-F5344CB8AC3E}">
        <p14:creationId xmlns:p14="http://schemas.microsoft.com/office/powerpoint/2010/main" val="26456663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664F9-4A26-12BE-EA77-3E5ABFD1764D}"/>
              </a:ext>
            </a:extLst>
          </p:cNvPr>
          <p:cNvSpPr>
            <a:spLocks noGrp="1"/>
          </p:cNvSpPr>
          <p:nvPr>
            <p:ph type="title"/>
          </p:nvPr>
        </p:nvSpPr>
        <p:spPr/>
        <p:txBody>
          <a:bodyPr/>
          <a:lstStyle/>
          <a:p>
            <a:r>
              <a:rPr lang="en-US" dirty="0"/>
              <a:t>Section 14: Other Provisions</a:t>
            </a:r>
          </a:p>
        </p:txBody>
      </p:sp>
      <p:sp>
        <p:nvSpPr>
          <p:cNvPr id="3" name="Content Placeholder 2">
            <a:extLst>
              <a:ext uri="{FF2B5EF4-FFF2-40B4-BE49-F238E27FC236}">
                <a16:creationId xmlns:a16="http://schemas.microsoft.com/office/drawing/2014/main" id="{FD568776-5D74-3DEF-3D1B-B52F67DCDA4F}"/>
              </a:ext>
            </a:extLst>
          </p:cNvPr>
          <p:cNvSpPr>
            <a:spLocks noGrp="1"/>
          </p:cNvSpPr>
          <p:nvPr>
            <p:ph idx="1"/>
          </p:nvPr>
        </p:nvSpPr>
        <p:spPr/>
        <p:txBody>
          <a:bodyPr/>
          <a:lstStyle/>
          <a:p>
            <a:pPr>
              <a:buFont typeface="Wingdings" panose="05000000000000000000" pitchFamily="2" charset="2"/>
              <a:buChar char="§"/>
            </a:pPr>
            <a:r>
              <a:rPr lang="en-US" dirty="0"/>
              <a:t> Standard Provisions required by Legislative Process Ordinance</a:t>
            </a:r>
          </a:p>
          <a:p>
            <a:pPr lvl="1">
              <a:buFont typeface="Wingdings" panose="05000000000000000000" pitchFamily="2" charset="2"/>
              <a:buChar char="§"/>
            </a:pPr>
            <a:r>
              <a:rPr lang="en-US" dirty="0"/>
              <a:t>Sovereign Immunity</a:t>
            </a:r>
          </a:p>
          <a:p>
            <a:pPr lvl="1">
              <a:buFont typeface="Wingdings" panose="05000000000000000000" pitchFamily="2" charset="2"/>
              <a:buChar char="§"/>
            </a:pPr>
            <a:r>
              <a:rPr lang="en-US" dirty="0"/>
              <a:t>Interpretation</a:t>
            </a:r>
          </a:p>
          <a:p>
            <a:pPr lvl="1">
              <a:buFont typeface="Wingdings" panose="05000000000000000000" pitchFamily="2" charset="2"/>
              <a:buChar char="§"/>
            </a:pPr>
            <a:r>
              <a:rPr lang="en-US" dirty="0"/>
              <a:t>Amendments</a:t>
            </a:r>
          </a:p>
          <a:p>
            <a:pPr lvl="1">
              <a:buFont typeface="Wingdings" panose="05000000000000000000" pitchFamily="2" charset="2"/>
              <a:buChar char="§"/>
            </a:pPr>
            <a:r>
              <a:rPr lang="en-US" dirty="0"/>
              <a:t>Severability</a:t>
            </a:r>
          </a:p>
          <a:p>
            <a:pPr lvl="1">
              <a:buFont typeface="Wingdings" panose="05000000000000000000" pitchFamily="2" charset="2"/>
              <a:buChar char="§"/>
            </a:pPr>
            <a:r>
              <a:rPr lang="en-US" dirty="0"/>
              <a:t>Effective Date</a:t>
            </a:r>
          </a:p>
          <a:p>
            <a:pPr>
              <a:buFont typeface="Wingdings" panose="05000000000000000000" pitchFamily="2" charset="2"/>
              <a:buChar char="§"/>
            </a:pPr>
            <a:r>
              <a:rPr lang="en-US" dirty="0"/>
              <a:t> Also included vested rights provision to ensure that no right is established for a non-member to establish resources, property and assets of the Tribe</a:t>
            </a:r>
          </a:p>
        </p:txBody>
      </p:sp>
    </p:spTree>
    <p:extLst>
      <p:ext uri="{BB962C8B-B14F-4D97-AF65-F5344CB8AC3E}">
        <p14:creationId xmlns:p14="http://schemas.microsoft.com/office/powerpoint/2010/main" val="13119414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CCE2611-A51F-4579-E0ED-320482B4BE40}"/>
              </a:ext>
            </a:extLst>
          </p:cNvPr>
          <p:cNvSpPr>
            <a:spLocks noGrp="1"/>
          </p:cNvSpPr>
          <p:nvPr>
            <p:ph type="title"/>
          </p:nvPr>
        </p:nvSpPr>
        <p:spPr/>
        <p:txBody>
          <a:bodyPr/>
          <a:lstStyle/>
          <a:p>
            <a:r>
              <a:rPr lang="en-US" dirty="0"/>
              <a:t>Like to make a comment on the proposed draft?</a:t>
            </a:r>
          </a:p>
        </p:txBody>
      </p:sp>
      <p:sp>
        <p:nvSpPr>
          <p:cNvPr id="2" name="TextBox 1">
            <a:extLst>
              <a:ext uri="{FF2B5EF4-FFF2-40B4-BE49-F238E27FC236}">
                <a16:creationId xmlns:a16="http://schemas.microsoft.com/office/drawing/2014/main" id="{FBB2D355-0096-BE52-F273-6C9381CB378B}"/>
              </a:ext>
            </a:extLst>
          </p:cNvPr>
          <p:cNvSpPr txBox="1"/>
          <p:nvPr/>
        </p:nvSpPr>
        <p:spPr>
          <a:xfrm>
            <a:off x="1230198" y="4595567"/>
            <a:ext cx="9827443" cy="1200329"/>
          </a:xfrm>
          <a:prstGeom prst="rect">
            <a:avLst/>
          </a:prstGeom>
          <a:noFill/>
        </p:spPr>
        <p:txBody>
          <a:bodyPr wrap="square" rtlCol="0">
            <a:spAutoFit/>
          </a:bodyPr>
          <a:lstStyle/>
          <a:p>
            <a:r>
              <a:rPr lang="en-US" dirty="0"/>
              <a:t>Send comments to </a:t>
            </a:r>
            <a:r>
              <a:rPr lang="en-US" dirty="0"/>
              <a:t>Amy Atkins-Kelley </a:t>
            </a:r>
            <a:r>
              <a:rPr lang="en-US" dirty="0" smtClean="0"/>
              <a:t>at: aatkins@trinidadrancheria.com</a:t>
            </a:r>
            <a:r>
              <a:rPr lang="en-US" dirty="0"/>
              <a:t>, by fax to (707) 677-3921, or via mail addressed to   Assignment Ordinance Comment, Trinidad Rancheria Tribal Office, PO Box 630,       Trinidad, CA  95570.  </a:t>
            </a:r>
            <a:r>
              <a:rPr lang="en-US" dirty="0" smtClean="0"/>
              <a:t>Deadline for comment submittal is September 30, 2023. </a:t>
            </a:r>
            <a:endParaRPr lang="en-US" dirty="0"/>
          </a:p>
          <a:p>
            <a:r>
              <a:rPr lang="en-US" dirty="0"/>
              <a:t> </a:t>
            </a:r>
          </a:p>
        </p:txBody>
      </p:sp>
    </p:spTree>
    <p:extLst>
      <p:ext uri="{BB962C8B-B14F-4D97-AF65-F5344CB8AC3E}">
        <p14:creationId xmlns:p14="http://schemas.microsoft.com/office/powerpoint/2010/main" val="288887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6F495-0741-AE4B-7CD2-1A2EE381DBB2}"/>
              </a:ext>
            </a:extLst>
          </p:cNvPr>
          <p:cNvSpPr>
            <a:spLocks noGrp="1"/>
          </p:cNvSpPr>
          <p:nvPr>
            <p:ph type="title"/>
          </p:nvPr>
        </p:nvSpPr>
        <p:spPr/>
        <p:txBody>
          <a:bodyPr/>
          <a:lstStyle/>
          <a:p>
            <a:r>
              <a:rPr lang="en-US" dirty="0"/>
              <a:t>Section 1: Title</a:t>
            </a:r>
          </a:p>
        </p:txBody>
      </p:sp>
      <p:sp>
        <p:nvSpPr>
          <p:cNvPr id="3" name="Content Placeholder 2">
            <a:extLst>
              <a:ext uri="{FF2B5EF4-FFF2-40B4-BE49-F238E27FC236}">
                <a16:creationId xmlns:a16="http://schemas.microsoft.com/office/drawing/2014/main" id="{DFBFB3DF-A087-4D43-7AC6-68C567DA351B}"/>
              </a:ext>
            </a:extLst>
          </p:cNvPr>
          <p:cNvSpPr>
            <a:spLocks noGrp="1"/>
          </p:cNvSpPr>
          <p:nvPr>
            <p:ph idx="1"/>
          </p:nvPr>
        </p:nvSpPr>
        <p:spPr/>
        <p:txBody>
          <a:bodyPr/>
          <a:lstStyle/>
          <a:p>
            <a:pPr>
              <a:buFont typeface="Wingdings" panose="05000000000000000000" pitchFamily="2" charset="2"/>
              <a:buChar char="§"/>
            </a:pPr>
            <a:r>
              <a:rPr lang="en-US" dirty="0"/>
              <a:t> Named it the Assignment Ordinance (FYI - Tribal Council plans to also have a Housing Ordinance in the future to address rental housing of the Tribe)</a:t>
            </a:r>
          </a:p>
        </p:txBody>
      </p:sp>
    </p:spTree>
    <p:extLst>
      <p:ext uri="{BB962C8B-B14F-4D97-AF65-F5344CB8AC3E}">
        <p14:creationId xmlns:p14="http://schemas.microsoft.com/office/powerpoint/2010/main" val="393882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553F2-FD8E-FC83-E065-9F3373B6808B}"/>
              </a:ext>
            </a:extLst>
          </p:cNvPr>
          <p:cNvSpPr>
            <a:spLocks noGrp="1"/>
          </p:cNvSpPr>
          <p:nvPr>
            <p:ph type="title"/>
          </p:nvPr>
        </p:nvSpPr>
        <p:spPr/>
        <p:txBody>
          <a:bodyPr/>
          <a:lstStyle/>
          <a:p>
            <a:r>
              <a:rPr lang="en-US" dirty="0"/>
              <a:t>Section 2: Purpose</a:t>
            </a:r>
          </a:p>
        </p:txBody>
      </p:sp>
      <p:sp>
        <p:nvSpPr>
          <p:cNvPr id="3" name="Content Placeholder 2">
            <a:extLst>
              <a:ext uri="{FF2B5EF4-FFF2-40B4-BE49-F238E27FC236}">
                <a16:creationId xmlns:a16="http://schemas.microsoft.com/office/drawing/2014/main" id="{000954AC-255E-E2DB-A5F3-AFA86E0D9E4E}"/>
              </a:ext>
            </a:extLst>
          </p:cNvPr>
          <p:cNvSpPr>
            <a:spLocks noGrp="1"/>
          </p:cNvSpPr>
          <p:nvPr>
            <p:ph idx="1"/>
          </p:nvPr>
        </p:nvSpPr>
        <p:spPr/>
        <p:txBody>
          <a:bodyPr/>
          <a:lstStyle/>
          <a:p>
            <a:pPr>
              <a:buFont typeface="Wingdings" panose="05000000000000000000" pitchFamily="2" charset="2"/>
              <a:buChar char="§"/>
            </a:pPr>
            <a:r>
              <a:rPr lang="en-US" dirty="0"/>
              <a:t> Purpose of Ordinance – orderly distribution of residential land assignments</a:t>
            </a:r>
          </a:p>
          <a:p>
            <a:pPr>
              <a:buFont typeface="Wingdings" panose="05000000000000000000" pitchFamily="2" charset="2"/>
              <a:buChar char="§"/>
            </a:pPr>
            <a:r>
              <a:rPr lang="en-US" dirty="0"/>
              <a:t> Grandfathers current land assignments and considers them valid under this Ordinance</a:t>
            </a:r>
          </a:p>
          <a:p>
            <a:pPr>
              <a:buFont typeface="Wingdings" panose="05000000000000000000" pitchFamily="2" charset="2"/>
              <a:buChar char="§"/>
            </a:pPr>
            <a:r>
              <a:rPr lang="en-US" dirty="0"/>
              <a:t> Requires all assignments holders to comply within 60 days of implementation by the TC</a:t>
            </a:r>
          </a:p>
        </p:txBody>
      </p:sp>
    </p:spTree>
    <p:extLst>
      <p:ext uri="{BB962C8B-B14F-4D97-AF65-F5344CB8AC3E}">
        <p14:creationId xmlns:p14="http://schemas.microsoft.com/office/powerpoint/2010/main" val="2429788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FF2D3-FA3F-2CA3-03E2-06033CD8F063}"/>
              </a:ext>
            </a:extLst>
          </p:cNvPr>
          <p:cNvSpPr>
            <a:spLocks noGrp="1"/>
          </p:cNvSpPr>
          <p:nvPr>
            <p:ph type="title"/>
          </p:nvPr>
        </p:nvSpPr>
        <p:spPr/>
        <p:txBody>
          <a:bodyPr/>
          <a:lstStyle/>
          <a:p>
            <a:r>
              <a:rPr lang="en-US" dirty="0"/>
              <a:t>Section 3: Jurisdiction</a:t>
            </a:r>
          </a:p>
        </p:txBody>
      </p:sp>
      <p:sp>
        <p:nvSpPr>
          <p:cNvPr id="3" name="Content Placeholder 2">
            <a:extLst>
              <a:ext uri="{FF2B5EF4-FFF2-40B4-BE49-F238E27FC236}">
                <a16:creationId xmlns:a16="http://schemas.microsoft.com/office/drawing/2014/main" id="{1A20463E-CFFE-F358-EDEC-8515C50DCBEC}"/>
              </a:ext>
            </a:extLst>
          </p:cNvPr>
          <p:cNvSpPr>
            <a:spLocks noGrp="1"/>
          </p:cNvSpPr>
          <p:nvPr>
            <p:ph idx="1"/>
          </p:nvPr>
        </p:nvSpPr>
        <p:spPr/>
        <p:txBody>
          <a:bodyPr/>
          <a:lstStyle/>
          <a:p>
            <a:pPr>
              <a:buFont typeface="Wingdings" panose="05000000000000000000" pitchFamily="2" charset="2"/>
              <a:buChar char="§"/>
            </a:pPr>
            <a:r>
              <a:rPr lang="en-US" dirty="0"/>
              <a:t> Tribal Court has authority to adjudicate cases re assignments</a:t>
            </a:r>
          </a:p>
          <a:p>
            <a:pPr lvl="1">
              <a:buFont typeface="Wingdings" panose="05000000000000000000" pitchFamily="2" charset="2"/>
              <a:buChar char="§"/>
            </a:pPr>
            <a:r>
              <a:rPr lang="en-US" dirty="0"/>
              <a:t>Includes the power to do the following:</a:t>
            </a:r>
          </a:p>
          <a:p>
            <a:pPr lvl="2">
              <a:buFont typeface="Wingdings" panose="05000000000000000000" pitchFamily="2" charset="2"/>
              <a:buChar char="§"/>
            </a:pPr>
            <a:r>
              <a:rPr lang="en-US" dirty="0"/>
              <a:t>evict residents living on assignments</a:t>
            </a:r>
          </a:p>
          <a:p>
            <a:pPr lvl="2">
              <a:buFont typeface="Wingdings" panose="05000000000000000000" pitchFamily="2" charset="2"/>
              <a:buChar char="§"/>
            </a:pPr>
            <a:r>
              <a:rPr lang="en-US" dirty="0"/>
              <a:t>issue fines for violations</a:t>
            </a:r>
          </a:p>
          <a:p>
            <a:pPr lvl="2">
              <a:buFont typeface="Wingdings" panose="05000000000000000000" pitchFamily="2" charset="2"/>
              <a:buChar char="§"/>
            </a:pPr>
            <a:r>
              <a:rPr lang="en-US" dirty="0"/>
              <a:t>overturn the Tribal Council for violation of the Ordinance</a:t>
            </a:r>
          </a:p>
          <a:p>
            <a:pPr>
              <a:buFont typeface="Wingdings" panose="05000000000000000000" pitchFamily="2" charset="2"/>
              <a:buChar char="§"/>
            </a:pPr>
            <a:r>
              <a:rPr lang="en-US" dirty="0"/>
              <a:t> If no Tribal Court is in operation, Tribal Council will have the authority to act as the Tribal Court</a:t>
            </a:r>
          </a:p>
        </p:txBody>
      </p:sp>
    </p:spTree>
    <p:extLst>
      <p:ext uri="{BB962C8B-B14F-4D97-AF65-F5344CB8AC3E}">
        <p14:creationId xmlns:p14="http://schemas.microsoft.com/office/powerpoint/2010/main" val="381266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3878C-CBB6-087D-F311-9D8FA8B658A6}"/>
              </a:ext>
            </a:extLst>
          </p:cNvPr>
          <p:cNvSpPr>
            <a:spLocks noGrp="1"/>
          </p:cNvSpPr>
          <p:nvPr>
            <p:ph type="title"/>
          </p:nvPr>
        </p:nvSpPr>
        <p:spPr/>
        <p:txBody>
          <a:bodyPr/>
          <a:lstStyle/>
          <a:p>
            <a:r>
              <a:rPr lang="en-US" dirty="0"/>
              <a:t>Section 4: Definitions</a:t>
            </a:r>
          </a:p>
        </p:txBody>
      </p:sp>
      <p:sp>
        <p:nvSpPr>
          <p:cNvPr id="3" name="Content Placeholder 2">
            <a:extLst>
              <a:ext uri="{FF2B5EF4-FFF2-40B4-BE49-F238E27FC236}">
                <a16:creationId xmlns:a16="http://schemas.microsoft.com/office/drawing/2014/main" id="{852D798E-215C-79C5-4136-74F1A8ECA9AB}"/>
              </a:ext>
            </a:extLst>
          </p:cNvPr>
          <p:cNvSpPr>
            <a:spLocks noGrp="1"/>
          </p:cNvSpPr>
          <p:nvPr>
            <p:ph idx="1"/>
          </p:nvPr>
        </p:nvSpPr>
        <p:spPr/>
        <p:txBody>
          <a:bodyPr/>
          <a:lstStyle/>
          <a:p>
            <a:pPr>
              <a:buFont typeface="Wingdings" panose="05000000000000000000" pitchFamily="2" charset="2"/>
              <a:buChar char="§"/>
            </a:pPr>
            <a:r>
              <a:rPr lang="en-US" dirty="0"/>
              <a:t> Defined specific terms such as: </a:t>
            </a:r>
          </a:p>
          <a:p>
            <a:pPr lvl="1">
              <a:buFont typeface="Wingdings" panose="05000000000000000000" pitchFamily="2" charset="2"/>
              <a:buChar char="§"/>
            </a:pPr>
            <a:r>
              <a:rPr lang="en-US" dirty="0"/>
              <a:t>Domestic vs. Exotic Animal vs. Livestock</a:t>
            </a:r>
          </a:p>
          <a:p>
            <a:pPr lvl="1">
              <a:buFont typeface="Wingdings" panose="05000000000000000000" pitchFamily="2" charset="2"/>
              <a:buChar char="§"/>
            </a:pPr>
            <a:r>
              <a:rPr lang="en-US" dirty="0"/>
              <a:t>Day (calendar days)</a:t>
            </a:r>
          </a:p>
          <a:p>
            <a:pPr lvl="1">
              <a:buFont typeface="Wingdings" panose="05000000000000000000" pitchFamily="2" charset="2"/>
              <a:buChar char="§"/>
            </a:pPr>
            <a:r>
              <a:rPr lang="en-US" dirty="0"/>
              <a:t>Household (nuclear family – parents and children + extended family living on regular/extended basis)</a:t>
            </a:r>
          </a:p>
          <a:p>
            <a:pPr lvl="1">
              <a:buFont typeface="Wingdings" panose="05000000000000000000" pitchFamily="2" charset="2"/>
              <a:buChar char="§"/>
            </a:pPr>
            <a:r>
              <a:rPr lang="en-US" dirty="0"/>
              <a:t>Junk Car (non-operational with no intent to repair the vehicle + defined intent)</a:t>
            </a:r>
          </a:p>
          <a:p>
            <a:pPr lvl="1">
              <a:buFont typeface="Wingdings" panose="05000000000000000000" pitchFamily="2" charset="2"/>
              <a:buChar char="§"/>
            </a:pPr>
            <a:r>
              <a:rPr lang="en-US" dirty="0"/>
              <a:t>Marriage (two people jointed together by legal matrimony, common law, domestic partnership or traditional Indian marriage)</a:t>
            </a:r>
          </a:p>
          <a:p>
            <a:pPr lvl="1">
              <a:buFont typeface="Wingdings" panose="05000000000000000000" pitchFamily="2" charset="2"/>
              <a:buChar char="§"/>
            </a:pPr>
            <a:r>
              <a:rPr lang="en-US" dirty="0"/>
              <a:t>Occupant (anyone living on the assignment more than 30 days)</a:t>
            </a:r>
          </a:p>
          <a:p>
            <a:pPr lvl="1">
              <a:buFont typeface="Wingdings" panose="05000000000000000000" pitchFamily="2" charset="2"/>
              <a:buChar char="§"/>
            </a:pPr>
            <a:r>
              <a:rPr lang="en-US" dirty="0"/>
              <a:t>Sexual Offenses (those considered under federal, state or tribal law – including the law of any other Tribe)</a:t>
            </a:r>
          </a:p>
          <a:p>
            <a:pPr lvl="1">
              <a:buFont typeface="Wingdings" panose="05000000000000000000" pitchFamily="2" charset="2"/>
              <a:buChar char="§"/>
            </a:pPr>
            <a:endParaRPr lang="en-US" dirty="0"/>
          </a:p>
        </p:txBody>
      </p:sp>
    </p:spTree>
    <p:extLst>
      <p:ext uri="{BB962C8B-B14F-4D97-AF65-F5344CB8AC3E}">
        <p14:creationId xmlns:p14="http://schemas.microsoft.com/office/powerpoint/2010/main" val="2006882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3A22B-53D6-A58C-8193-B6EB2B17D070}"/>
              </a:ext>
            </a:extLst>
          </p:cNvPr>
          <p:cNvSpPr>
            <a:spLocks noGrp="1"/>
          </p:cNvSpPr>
          <p:nvPr>
            <p:ph type="title"/>
          </p:nvPr>
        </p:nvSpPr>
        <p:spPr/>
        <p:txBody>
          <a:bodyPr/>
          <a:lstStyle/>
          <a:p>
            <a:r>
              <a:rPr lang="en-US" dirty="0"/>
              <a:t>Section 5: Assignment Approval Authority</a:t>
            </a:r>
          </a:p>
        </p:txBody>
      </p:sp>
      <p:sp>
        <p:nvSpPr>
          <p:cNvPr id="3" name="Content Placeholder 2">
            <a:extLst>
              <a:ext uri="{FF2B5EF4-FFF2-40B4-BE49-F238E27FC236}">
                <a16:creationId xmlns:a16="http://schemas.microsoft.com/office/drawing/2014/main" id="{BE60019B-AAB5-E49C-B0C4-68D00C061A55}"/>
              </a:ext>
            </a:extLst>
          </p:cNvPr>
          <p:cNvSpPr>
            <a:spLocks noGrp="1"/>
          </p:cNvSpPr>
          <p:nvPr>
            <p:ph idx="1"/>
          </p:nvPr>
        </p:nvSpPr>
        <p:spPr/>
        <p:txBody>
          <a:bodyPr/>
          <a:lstStyle/>
          <a:p>
            <a:pPr>
              <a:buFont typeface="Wingdings" panose="05000000000000000000" pitchFamily="2" charset="2"/>
              <a:buChar char="§"/>
            </a:pPr>
            <a:r>
              <a:rPr lang="en-US" dirty="0"/>
              <a:t> Tribal Council has the </a:t>
            </a:r>
            <a:r>
              <a:rPr lang="en-US" u="sng" dirty="0"/>
              <a:t>sole</a:t>
            </a:r>
            <a:r>
              <a:rPr lang="en-US" dirty="0"/>
              <a:t> authority to grant assignments of land owned by the Tribe</a:t>
            </a:r>
          </a:p>
          <a:p>
            <a:pPr>
              <a:buFont typeface="Wingdings" panose="05000000000000000000" pitchFamily="2" charset="2"/>
              <a:buChar char="§"/>
            </a:pPr>
            <a:r>
              <a:rPr lang="en-US" dirty="0"/>
              <a:t> Tribal Council may also revoke or reassign an assignment at its sole discretion</a:t>
            </a:r>
          </a:p>
          <a:p>
            <a:pPr>
              <a:buFont typeface="Wingdings" panose="05000000000000000000" pitchFamily="2" charset="2"/>
              <a:buChar char="§"/>
            </a:pPr>
            <a:r>
              <a:rPr lang="en-US" dirty="0"/>
              <a:t> This does not apply to a rental lease (aka when the Tribe rents out housing)</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3706404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61228-5B4B-AFF7-C1E1-C09C22D80487}"/>
              </a:ext>
            </a:extLst>
          </p:cNvPr>
          <p:cNvSpPr>
            <a:spLocks noGrp="1"/>
          </p:cNvSpPr>
          <p:nvPr>
            <p:ph type="title"/>
          </p:nvPr>
        </p:nvSpPr>
        <p:spPr/>
        <p:txBody>
          <a:bodyPr/>
          <a:lstStyle/>
          <a:p>
            <a:r>
              <a:rPr lang="en-US" dirty="0"/>
              <a:t>Section 6: Assignments Generally</a:t>
            </a:r>
          </a:p>
        </p:txBody>
      </p:sp>
      <p:sp>
        <p:nvSpPr>
          <p:cNvPr id="3" name="Content Placeholder 2">
            <a:extLst>
              <a:ext uri="{FF2B5EF4-FFF2-40B4-BE49-F238E27FC236}">
                <a16:creationId xmlns:a16="http://schemas.microsoft.com/office/drawing/2014/main" id="{80C0A0A0-50D6-5B52-6717-957AE6958593}"/>
              </a:ext>
            </a:extLst>
          </p:cNvPr>
          <p:cNvSpPr>
            <a:spLocks noGrp="1"/>
          </p:cNvSpPr>
          <p:nvPr>
            <p:ph idx="1"/>
          </p:nvPr>
        </p:nvSpPr>
        <p:spPr/>
        <p:txBody>
          <a:bodyPr>
            <a:normAutofit lnSpcReduction="10000"/>
          </a:bodyPr>
          <a:lstStyle/>
          <a:p>
            <a:pPr>
              <a:buFont typeface="Wingdings" panose="05000000000000000000" pitchFamily="2" charset="2"/>
              <a:buChar char="§"/>
            </a:pPr>
            <a:r>
              <a:rPr lang="en-US" dirty="0"/>
              <a:t> Generally, outlines interest conveyed – i.e. when given an assignment – what do you get? Also, what do you not get (i.e. title to land; mineral, timber or water resources, etc.)</a:t>
            </a:r>
          </a:p>
          <a:p>
            <a:pPr lvl="1">
              <a:buFont typeface="Wingdings" panose="05000000000000000000" pitchFamily="2" charset="2"/>
              <a:buChar char="§"/>
            </a:pPr>
            <a:r>
              <a:rPr lang="en-US" dirty="0"/>
              <a:t> Tribal Council reserves right of ingress and egress over the assignment; grant easements; timber, water, mineral rights</a:t>
            </a:r>
          </a:p>
          <a:p>
            <a:pPr lvl="1">
              <a:buFont typeface="Wingdings" panose="05000000000000000000" pitchFamily="2" charset="2"/>
              <a:buChar char="§"/>
            </a:pPr>
            <a:r>
              <a:rPr lang="en-US" dirty="0"/>
              <a:t> Cannot request splitting assignment or subdivision for money</a:t>
            </a:r>
          </a:p>
          <a:p>
            <a:pPr>
              <a:buFont typeface="Wingdings" panose="05000000000000000000" pitchFamily="2" charset="2"/>
              <a:buChar char="§"/>
            </a:pPr>
            <a:r>
              <a:rPr lang="en-US" dirty="0"/>
              <a:t> Available Land- Only Tribal land is available for assignment</a:t>
            </a:r>
          </a:p>
          <a:p>
            <a:pPr>
              <a:buFont typeface="Wingdings" panose="05000000000000000000" pitchFamily="2" charset="2"/>
              <a:buChar char="§"/>
            </a:pPr>
            <a:r>
              <a:rPr lang="en-US" dirty="0"/>
              <a:t> Size of Lots - Tribal Council decides size of assignment lots</a:t>
            </a:r>
          </a:p>
          <a:p>
            <a:pPr>
              <a:buFont typeface="Wingdings" panose="05000000000000000000" pitchFamily="2" charset="2"/>
              <a:buChar char="§"/>
            </a:pPr>
            <a:r>
              <a:rPr lang="en-US" dirty="0"/>
              <a:t> Tenure of Assignment – Assignment is 25  years. Every 5 years assignees must undergo a compliance renewal to ensure their assignment is following the Assignment Ordinance. Additionally, the Housing Department will inspect assignments at least once a year after providing 24 hours notice of the inspection of the assignment. Allows Council to check in and see how things are going.  </a:t>
            </a:r>
            <a:endParaRPr lang="en-US" b="1" dirty="0"/>
          </a:p>
          <a:p>
            <a:pPr lvl="1">
              <a:buFont typeface="Wingdings" panose="05000000000000000000" pitchFamily="2" charset="2"/>
              <a:buChar char="§"/>
            </a:pPr>
            <a:r>
              <a:rPr lang="en-US" dirty="0"/>
              <a:t>Squatting on assignment is prohibited</a:t>
            </a:r>
          </a:p>
        </p:txBody>
      </p:sp>
    </p:spTree>
    <p:extLst>
      <p:ext uri="{BB962C8B-B14F-4D97-AF65-F5344CB8AC3E}">
        <p14:creationId xmlns:p14="http://schemas.microsoft.com/office/powerpoint/2010/main" val="369465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61228-5B4B-AFF7-C1E1-C09C22D80487}"/>
              </a:ext>
            </a:extLst>
          </p:cNvPr>
          <p:cNvSpPr>
            <a:spLocks noGrp="1"/>
          </p:cNvSpPr>
          <p:nvPr>
            <p:ph type="title"/>
          </p:nvPr>
        </p:nvSpPr>
        <p:spPr/>
        <p:txBody>
          <a:bodyPr/>
          <a:lstStyle/>
          <a:p>
            <a:r>
              <a:rPr lang="en-US" dirty="0"/>
              <a:t>Section 6: Assignments Generally (continued)</a:t>
            </a:r>
          </a:p>
        </p:txBody>
      </p:sp>
      <p:sp>
        <p:nvSpPr>
          <p:cNvPr id="3" name="Content Placeholder 2">
            <a:extLst>
              <a:ext uri="{FF2B5EF4-FFF2-40B4-BE49-F238E27FC236}">
                <a16:creationId xmlns:a16="http://schemas.microsoft.com/office/drawing/2014/main" id="{80C0A0A0-50D6-5B52-6717-957AE6958593}"/>
              </a:ext>
            </a:extLst>
          </p:cNvPr>
          <p:cNvSpPr>
            <a:spLocks noGrp="1"/>
          </p:cNvSpPr>
          <p:nvPr>
            <p:ph idx="1"/>
          </p:nvPr>
        </p:nvSpPr>
        <p:spPr>
          <a:xfrm>
            <a:off x="1097280" y="1845734"/>
            <a:ext cx="10058400" cy="4484182"/>
          </a:xfrm>
        </p:spPr>
        <p:txBody>
          <a:bodyPr>
            <a:normAutofit/>
          </a:bodyPr>
          <a:lstStyle/>
          <a:p>
            <a:pPr>
              <a:buFont typeface="Wingdings" panose="05000000000000000000" pitchFamily="2" charset="2"/>
              <a:buChar char="§"/>
            </a:pPr>
            <a:r>
              <a:rPr lang="en-US" dirty="0"/>
              <a:t>  </a:t>
            </a:r>
            <a:r>
              <a:rPr lang="en-US" b="1" dirty="0"/>
              <a:t>Types of Assigned Lots</a:t>
            </a:r>
            <a:r>
              <a:rPr lang="en-US" dirty="0"/>
              <a:t>: </a:t>
            </a:r>
          </a:p>
          <a:p>
            <a:pPr lvl="1">
              <a:buFont typeface="Wingdings" panose="05000000000000000000" pitchFamily="2" charset="2"/>
              <a:buChar char="§"/>
            </a:pPr>
            <a:r>
              <a:rPr lang="en-US" b="1" dirty="0"/>
              <a:t>Ownership Assignments </a:t>
            </a:r>
            <a:r>
              <a:rPr lang="en-US" dirty="0"/>
              <a:t>– assigned land and assume all responsibility for home (construction and maintenance) and infrastructure. No rent required. Not eligible for tribal housing funding. Assignees accept parcel “as is.” At redesignation, the Tribe </a:t>
            </a:r>
            <a:r>
              <a:rPr lang="en-US" u="sng" dirty="0"/>
              <a:t>will not </a:t>
            </a:r>
            <a:r>
              <a:rPr lang="en-US" dirty="0"/>
              <a:t>perform any maintenance or rehabilitation. </a:t>
            </a:r>
          </a:p>
          <a:p>
            <a:pPr marL="201168" lvl="1" indent="0">
              <a:buNone/>
            </a:pPr>
            <a:r>
              <a:rPr lang="en-US" dirty="0"/>
              <a:t> </a:t>
            </a:r>
          </a:p>
          <a:p>
            <a:pPr lvl="1">
              <a:buFont typeface="Wingdings" panose="05000000000000000000" pitchFamily="2" charset="2"/>
              <a:buChar char="§"/>
            </a:pPr>
            <a:r>
              <a:rPr lang="en-US" b="1" dirty="0"/>
              <a:t>Standard Assignment </a:t>
            </a:r>
            <a:r>
              <a:rPr lang="en-US" dirty="0"/>
              <a:t>– assigned land with a home already on the land. No rent required. Assignee assumes responsibility for dwelling and is not eligible for tribal housing funding. At redesignation, the Tribe </a:t>
            </a:r>
            <a:r>
              <a:rPr lang="en-US" u="sng" dirty="0"/>
              <a:t>will</a:t>
            </a:r>
            <a:r>
              <a:rPr lang="en-US" dirty="0"/>
              <a:t> perform needed maintenance and rehabilitation (not during). </a:t>
            </a:r>
          </a:p>
          <a:p>
            <a:pPr marL="201168" lvl="1" indent="0">
              <a:buNone/>
            </a:pPr>
            <a:endParaRPr lang="en-US" sz="1000" dirty="0"/>
          </a:p>
          <a:p>
            <a:pPr lvl="1">
              <a:buFont typeface="Wingdings" panose="05000000000000000000" pitchFamily="2" charset="2"/>
              <a:buChar char="§"/>
            </a:pPr>
            <a:r>
              <a:rPr lang="en-US" b="1" dirty="0"/>
              <a:t>Rental Assignment </a:t>
            </a:r>
            <a:r>
              <a:rPr lang="en-US" dirty="0"/>
              <a:t>– assigned land with a home already on the land. Rent is required and must sign rental agreement. Tribe assumes responsibility for maintenance of home and possibly yard. Assignee is eligible for funding and program for home maintenance and rehab. (Different from Tribal rental b/c can designate assignment)</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1201211643"/>
      </p:ext>
    </p:extLst>
  </p:cSld>
  <p:clrMapOvr>
    <a:masterClrMapping/>
  </p:clrMapOvr>
</p:sld>
</file>

<file path=ppt/theme/theme1.xml><?xml version="1.0" encoding="utf-8"?>
<a:theme xmlns:a="http://schemas.openxmlformats.org/drawingml/2006/main" name="Retrospec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2094</TotalTime>
  <Words>3572</Words>
  <Application>Microsoft Office PowerPoint</Application>
  <PresentationFormat>Widescreen</PresentationFormat>
  <Paragraphs>241</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Calibri</vt:lpstr>
      <vt:lpstr>Calibri Light</vt:lpstr>
      <vt:lpstr>Wingdings</vt:lpstr>
      <vt:lpstr>Retrospect</vt:lpstr>
      <vt:lpstr>DRAFT Assignment Ordinance Highlights</vt:lpstr>
      <vt:lpstr>Draft  Table of Contents</vt:lpstr>
      <vt:lpstr>Section 1: Title</vt:lpstr>
      <vt:lpstr>Section 2: Purpose</vt:lpstr>
      <vt:lpstr>Section 3: Jurisdiction</vt:lpstr>
      <vt:lpstr>Section 4: Definitions</vt:lpstr>
      <vt:lpstr>Section 5: Assignment Approval Authority</vt:lpstr>
      <vt:lpstr>Section 6: Assignments Generally</vt:lpstr>
      <vt:lpstr>Section 6: Assignments Generally (continued)</vt:lpstr>
      <vt:lpstr>Section 6: Assignments Generally (continued)</vt:lpstr>
      <vt:lpstr>Section 7: Application Process</vt:lpstr>
      <vt:lpstr>Section 7: Application Process (cont.)</vt:lpstr>
      <vt:lpstr>Section 8: Use of Land</vt:lpstr>
      <vt:lpstr>Section 8: Use of Land (cont.)</vt:lpstr>
      <vt:lpstr>Section 8: Use of Land (cont.)</vt:lpstr>
      <vt:lpstr>Section 8: Use of Land (cont.)</vt:lpstr>
      <vt:lpstr>Section 8: Use of Land (cont.)</vt:lpstr>
      <vt:lpstr>Section 8: Use of Land (cont.)</vt:lpstr>
      <vt:lpstr>Section 9: Dispositions of Assignment</vt:lpstr>
      <vt:lpstr>Section 9: Dispositions of Assignment</vt:lpstr>
      <vt:lpstr>Section 9: Dispositions of Assignment</vt:lpstr>
      <vt:lpstr>Section 10: Exchanges and Transfers of Assignments</vt:lpstr>
      <vt:lpstr>Section 11: Subdivision of Assignments</vt:lpstr>
      <vt:lpstr>Section 12: Violations and Penalties</vt:lpstr>
      <vt:lpstr>Section 12: Violations and Penalties</vt:lpstr>
      <vt:lpstr>Section 13: Confidentiality</vt:lpstr>
      <vt:lpstr>Section 14: Other Provisions</vt:lpstr>
      <vt:lpstr>Like to make a comment on the proposed draft?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DRAFT Assignment Ordinance</dc:title>
  <dc:creator>Taylor</dc:creator>
  <cp:lastModifiedBy>Amy Atkins</cp:lastModifiedBy>
  <cp:revision>8</cp:revision>
  <dcterms:created xsi:type="dcterms:W3CDTF">2022-11-14T21:24:37Z</dcterms:created>
  <dcterms:modified xsi:type="dcterms:W3CDTF">2023-08-25T22:34:02Z</dcterms:modified>
</cp:coreProperties>
</file>